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75" r:id="rId4"/>
    <p:sldId id="260" r:id="rId5"/>
    <p:sldId id="258" r:id="rId6"/>
    <p:sldId id="259" r:id="rId7"/>
    <p:sldId id="267" r:id="rId8"/>
    <p:sldId id="268" r:id="rId9"/>
    <p:sldId id="269" r:id="rId10"/>
    <p:sldId id="270" r:id="rId11"/>
    <p:sldId id="271" r:id="rId12"/>
    <p:sldId id="262" r:id="rId13"/>
    <p:sldId id="276" r:id="rId14"/>
    <p:sldId id="272" r:id="rId15"/>
    <p:sldId id="273"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26" autoAdjust="0"/>
    <p:restoredTop sz="95181" autoAdjust="0"/>
  </p:normalViewPr>
  <p:slideViewPr>
    <p:cSldViewPr snapToGrid="0">
      <p:cViewPr varScale="1">
        <p:scale>
          <a:sx n="87" d="100"/>
          <a:sy n="87" d="100"/>
        </p:scale>
        <p:origin x="742"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6C728-17EF-4046-96F3-B18A29DC3D12}" type="datetimeFigureOut">
              <a:rPr lang="en-US" smtClean="0"/>
              <a:t>3/27/2020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DC65F-7FAD-F840-9C15-4421AC316837}" type="slidenum">
              <a:rPr lang="en-US" smtClean="0"/>
              <a:t>‹#›</a:t>
            </a:fld>
            <a:endParaRPr lang="en-US"/>
          </a:p>
        </p:txBody>
      </p:sp>
    </p:spTree>
    <p:extLst>
      <p:ext uri="{BB962C8B-B14F-4D97-AF65-F5344CB8AC3E}">
        <p14:creationId xmlns:p14="http://schemas.microsoft.com/office/powerpoint/2010/main" val="38559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In linear regression, p values – statistically significant</a:t>
            </a:r>
          </a:p>
          <a:p>
            <a:pPr marL="285750" indent="-285750">
              <a:buFontTx/>
              <a:buChar char="-"/>
            </a:pPr>
            <a:r>
              <a:rPr lang="en-US" dirty="0"/>
              <a:t>Relying on adjusted R</a:t>
            </a:r>
            <a:r>
              <a:rPr lang="en-US" baseline="30000" dirty="0"/>
              <a:t>2</a:t>
            </a:r>
            <a:r>
              <a:rPr lang="en-US" dirty="0"/>
              <a:t> calculations, when accounting for all variables, we have a certain value. </a:t>
            </a:r>
          </a:p>
          <a:p>
            <a:pPr marL="742950" lvl="1" indent="-285750">
              <a:buFontTx/>
              <a:buChar char="-"/>
            </a:pPr>
            <a:r>
              <a:rPr lang="en-US" dirty="0"/>
              <a:t>As we take away variables, we are able to see individual adjusted R</a:t>
            </a:r>
            <a:r>
              <a:rPr lang="en-US" baseline="30000" dirty="0"/>
              <a:t>2</a:t>
            </a:r>
            <a:r>
              <a:rPr lang="en-US" dirty="0"/>
              <a:t> values </a:t>
            </a:r>
          </a:p>
          <a:p>
            <a:pPr marL="742950" lvl="1" indent="-285750">
              <a:buFontTx/>
              <a:buChar char="-"/>
            </a:pPr>
            <a:r>
              <a:rPr lang="en-US" dirty="0"/>
              <a:t>“Support” feature had an R</a:t>
            </a:r>
            <a:r>
              <a:rPr lang="en-US" baseline="30000" dirty="0"/>
              <a:t>2 </a:t>
            </a:r>
            <a:r>
              <a:rPr lang="en-US" dirty="0"/>
              <a:t>at 0.691.</a:t>
            </a:r>
          </a:p>
          <a:p>
            <a:pPr marL="742950" lvl="1" indent="-285750">
              <a:buFontTx/>
              <a:buChar char="-"/>
            </a:pPr>
            <a:r>
              <a:rPr lang="en-US" dirty="0"/>
              <a:t>Close relation to Ladder</a:t>
            </a:r>
          </a:p>
          <a:p>
            <a:pPr marL="285750" indent="-285750">
              <a:buFontTx/>
              <a:buChar char="-"/>
            </a:pPr>
            <a:r>
              <a:rPr lang="en-US" dirty="0"/>
              <a:t>Correlation matrix and scatter plots confirm this possibility</a:t>
            </a:r>
          </a:p>
          <a:p>
            <a:pPr marL="285750" indent="-285750">
              <a:buFontTx/>
              <a:buChar char="-"/>
            </a:pPr>
            <a:r>
              <a:rPr lang="en-US" dirty="0"/>
              <a:t>2 variables so closely related – Should they be dropped or combined? Health and GDP </a:t>
            </a:r>
          </a:p>
          <a:p>
            <a:pPr marL="742950" lvl="1" indent="-285750">
              <a:buFontTx/>
              <a:buChar char="-"/>
            </a:pPr>
            <a:r>
              <a:rPr lang="en-US" dirty="0"/>
              <a:t>When this was done, it did not improve the prediction at all.</a:t>
            </a:r>
          </a:p>
          <a:p>
            <a:pPr marL="742950" lvl="1" indent="-285750">
              <a:buFontTx/>
              <a:buChar char="-"/>
            </a:pPr>
            <a:r>
              <a:rPr lang="en-US" dirty="0"/>
              <a:t>The accuracy and adjusted R</a:t>
            </a:r>
            <a:r>
              <a:rPr lang="en-US" baseline="30000" dirty="0"/>
              <a:t>2 </a:t>
            </a:r>
            <a:r>
              <a:rPr lang="en-US" dirty="0"/>
              <a:t>went down</a:t>
            </a:r>
          </a:p>
          <a:p>
            <a:pPr marL="285750" indent="-285750">
              <a:buFontTx/>
              <a:buChar char="-"/>
            </a:pPr>
            <a:r>
              <a:rPr lang="en-US" dirty="0"/>
              <a:t>Feature Importance, using Python and Libraries SK Learn, we saw importance given to Health variable </a:t>
            </a:r>
          </a:p>
          <a:p>
            <a:pPr marL="742950" lvl="1" indent="-285750">
              <a:buFontTx/>
              <a:buChar char="-"/>
            </a:pPr>
            <a:r>
              <a:rPr lang="en-US" dirty="0"/>
              <a:t>GDP and Support and Health go hand in hand maybe</a:t>
            </a:r>
          </a:p>
          <a:p>
            <a:pPr marL="285750" indent="-285750">
              <a:buFontTx/>
              <a:buChar char="-"/>
            </a:pPr>
            <a:r>
              <a:rPr lang="en-US" dirty="0"/>
              <a:t>Random forest regression – more accurate than linear</a:t>
            </a:r>
          </a:p>
          <a:p>
            <a:pPr marL="742950" lvl="1" indent="-285750">
              <a:buFontTx/>
              <a:buChar char="-"/>
            </a:pPr>
            <a:r>
              <a:rPr lang="en-US" dirty="0"/>
              <a:t>Different </a:t>
            </a:r>
            <a:r>
              <a:rPr lang="en-US" dirty="0" err="1"/>
              <a:t>paramaters</a:t>
            </a:r>
            <a:endParaRPr lang="en-US" dirty="0"/>
          </a:p>
          <a:p>
            <a:pPr marL="742950" lvl="1" indent="-285750">
              <a:buFontTx/>
              <a:buChar char="-"/>
            </a:pPr>
            <a:r>
              <a:rPr lang="en-US" dirty="0"/>
              <a:t>Adjust them to see how it affects accuracy or score</a:t>
            </a:r>
          </a:p>
          <a:p>
            <a:pPr marL="285750" indent="-285750">
              <a:buFontTx/>
              <a:buChar char="-"/>
            </a:pPr>
            <a:r>
              <a:rPr lang="en-US" dirty="0"/>
              <a:t>Increasing number of estimators = stability</a:t>
            </a:r>
          </a:p>
          <a:p>
            <a:pPr marL="285750" indent="-285750">
              <a:buFontTx/>
              <a:buChar char="-"/>
            </a:pPr>
            <a:r>
              <a:rPr lang="en-US" dirty="0"/>
              <a:t>Max depth – branching is limited beyond a certain point</a:t>
            </a:r>
          </a:p>
          <a:p>
            <a:pPr marL="285750" indent="-285750">
              <a:buFontTx/>
              <a:buChar char="-"/>
            </a:pPr>
            <a:r>
              <a:rPr lang="en-US" dirty="0"/>
              <a:t>Must set a max depth. </a:t>
            </a:r>
          </a:p>
          <a:p>
            <a:pPr marL="742950" lvl="1" indent="-285750">
              <a:buFontTx/>
              <a:buChar char="-"/>
            </a:pPr>
            <a:r>
              <a:rPr lang="en-US" dirty="0"/>
              <a:t>May cause larger difference between training R2 and test R2 --&gt; an effect of overfitting data</a:t>
            </a:r>
          </a:p>
          <a:p>
            <a:pPr marL="742950" lvl="1" indent="-2857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86DC65F-7FAD-F840-9C15-4421AC316837}" type="slidenum">
              <a:rPr lang="en-US" smtClean="0"/>
              <a:t>16</a:t>
            </a:fld>
            <a:endParaRPr lang="en-US"/>
          </a:p>
        </p:txBody>
      </p:sp>
    </p:spTree>
    <p:extLst>
      <p:ext uri="{BB962C8B-B14F-4D97-AF65-F5344CB8AC3E}">
        <p14:creationId xmlns:p14="http://schemas.microsoft.com/office/powerpoint/2010/main" val="198376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0AE-64EC-46DA-B508-EB8A1418B3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ECF9F6-376E-44B7-9A39-955B76246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BCA5F-6C47-4BE2-B2B3-33B2A013FD56}"/>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D3C6B9ED-6E6B-416A-B282-ADF794D61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BBA0E-7FE0-44F4-A1AE-592D6B53AD4C}"/>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116326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FAA8-E6E1-4DC1-A50B-A8D6EA1F16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0A005-E768-460A-8484-342C9BC660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7C7ED-A37F-4DE0-B55C-CBFDD9B191B3}"/>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A5816474-3F8A-40CC-8977-E5BE4F8EA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87E97-F621-4484-98EB-6E056EC81D56}"/>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4046854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776E5-FAE2-4379-8F32-A8D6DBF538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B49A22-E681-4425-93E8-EE05D6828A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CC3D18-1ED7-43AF-97B0-567A4C098EF2}"/>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F3743E1E-7EFD-460F-8788-20FE536C7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C5B1E-F7C5-4EF8-AD19-1FFC6080F6E9}"/>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100473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B93E-5E73-443A-B75C-FA5C877D5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B13A88-CCAF-45A6-883F-9258C8462A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0CE93-F952-45EF-9D02-533389E955F6}"/>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3BE95A10-67B2-4FD4-9B90-D748AD9A3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9A394-9CE6-4662-9384-1D8AF6A07700}"/>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1013336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9D5F-A280-4978-ABEB-B768518CF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37B57A-FCCB-48FF-802D-DBD49044F2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88A449-453F-4200-BA37-14220821F9DB}"/>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EFBD13B0-209D-4618-BA52-63A9FA43C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22D71-C491-4048-AC8E-A48EA6B386A8}"/>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316485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349A3-0E0E-4640-A318-6E02EB2B5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1A8461-9701-427E-99DA-47E2F65BE6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AE35E-F3D3-464D-AC23-7011ABF1BE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D8D3A3-96AE-4AB7-9B3E-8CB56BC63C43}"/>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6" name="Footer Placeholder 5">
            <a:extLst>
              <a:ext uri="{FF2B5EF4-FFF2-40B4-BE49-F238E27FC236}">
                <a16:creationId xmlns:a16="http://schemas.microsoft.com/office/drawing/2014/main" id="{F54F3ED7-0F82-4F22-848B-807391CF0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0784F-E110-4740-926F-ACF380246790}"/>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252107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5CF03-0AA7-470E-ADD9-E32ADCAB3C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127CE4-C8EA-49CF-90AA-8A0E2139B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19CCC-E306-4035-8623-7B93007408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C6F65-1EBE-4B3F-8CB7-98C92B9DA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304B9-DA6B-44C3-99D8-E1B737C0AA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1FD331-C69F-466B-AD8D-DAB3DFF103EC}"/>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8" name="Footer Placeholder 7">
            <a:extLst>
              <a:ext uri="{FF2B5EF4-FFF2-40B4-BE49-F238E27FC236}">
                <a16:creationId xmlns:a16="http://schemas.microsoft.com/office/drawing/2014/main" id="{FF0FA087-DA9D-4E37-B10A-3453AF11DE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ED8976-BA54-42EB-A841-5F88774ACF8A}"/>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30413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0967-C1A3-4A1F-8FD1-D3DC4E6DC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D7503A-6FD1-4FF0-9711-0577D2F33358}"/>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4" name="Footer Placeholder 3">
            <a:extLst>
              <a:ext uri="{FF2B5EF4-FFF2-40B4-BE49-F238E27FC236}">
                <a16:creationId xmlns:a16="http://schemas.microsoft.com/office/drawing/2014/main" id="{7C3D1BFB-27AC-43F8-8D85-25CCFD7775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13587-E265-4324-9B38-D223E02E14B4}"/>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332207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D5418F-C909-409E-912E-53C1DFA94810}"/>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3" name="Footer Placeholder 2">
            <a:extLst>
              <a:ext uri="{FF2B5EF4-FFF2-40B4-BE49-F238E27FC236}">
                <a16:creationId xmlns:a16="http://schemas.microsoft.com/office/drawing/2014/main" id="{7028AE81-4616-46EA-8D31-3DFA04C0D7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A3C79-65CC-4879-886F-0D6F180FC6B3}"/>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251646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708F-1805-4FA8-80B0-D8D4F15F1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71CF6B-04B8-468C-9792-9AED1576E0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826C-9B9E-41E9-8FFF-9901EEA9F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04668F-62FE-44E7-B654-890B7411D594}"/>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6" name="Footer Placeholder 5">
            <a:extLst>
              <a:ext uri="{FF2B5EF4-FFF2-40B4-BE49-F238E27FC236}">
                <a16:creationId xmlns:a16="http://schemas.microsoft.com/office/drawing/2014/main" id="{7BC7C559-4F1D-4706-9621-62023442A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B45E8-E63D-4884-BB20-FA91BE30B3F3}"/>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415970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1DFE-8BFD-4865-B68D-E6166483D4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28D2BF-26A2-489A-8E7F-BAD1DCE88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799083-B071-4256-B5E5-543A1CA58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2309D-5B00-4933-BCF8-8783F86CF069}"/>
              </a:ext>
            </a:extLst>
          </p:cNvPr>
          <p:cNvSpPr>
            <a:spLocks noGrp="1"/>
          </p:cNvSpPr>
          <p:nvPr>
            <p:ph type="dt" sz="half" idx="10"/>
          </p:nvPr>
        </p:nvSpPr>
        <p:spPr/>
        <p:txBody>
          <a:bodyPr/>
          <a:lstStyle/>
          <a:p>
            <a:fld id="{9B8B978A-AD31-41B5-BA8A-74C517654DCE}" type="datetimeFigureOut">
              <a:rPr lang="en-US" smtClean="0"/>
              <a:t>3/27/2020</a:t>
            </a:fld>
            <a:endParaRPr lang="en-US"/>
          </a:p>
        </p:txBody>
      </p:sp>
      <p:sp>
        <p:nvSpPr>
          <p:cNvPr id="6" name="Footer Placeholder 5">
            <a:extLst>
              <a:ext uri="{FF2B5EF4-FFF2-40B4-BE49-F238E27FC236}">
                <a16:creationId xmlns:a16="http://schemas.microsoft.com/office/drawing/2014/main" id="{30D370D1-2667-47DA-9C1F-B9047F5FF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CE163-5075-4903-9255-F075C052D008}"/>
              </a:ext>
            </a:extLst>
          </p:cNvPr>
          <p:cNvSpPr>
            <a:spLocks noGrp="1"/>
          </p:cNvSpPr>
          <p:nvPr>
            <p:ph type="sldNum" sz="quarter" idx="12"/>
          </p:nvPr>
        </p:nvSpPr>
        <p:spPr/>
        <p:txBody>
          <a:bodyPr/>
          <a:lstStyle/>
          <a:p>
            <a:fld id="{43C09153-56C5-429B-8970-C71C709033BB}" type="slidenum">
              <a:rPr lang="en-US" smtClean="0"/>
              <a:t>‹#›</a:t>
            </a:fld>
            <a:endParaRPr lang="en-US"/>
          </a:p>
        </p:txBody>
      </p:sp>
    </p:spTree>
    <p:extLst>
      <p:ext uri="{BB962C8B-B14F-4D97-AF65-F5344CB8AC3E}">
        <p14:creationId xmlns:p14="http://schemas.microsoft.com/office/powerpoint/2010/main" val="119847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246FF-3890-47CF-9891-A6B778680A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250DDC-0348-4066-8040-4CFDE9BC0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33DC5-D85F-4B21-A72C-3BC07EF0B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8B978A-AD31-41B5-BA8A-74C517654DCE}" type="datetimeFigureOut">
              <a:rPr lang="en-US" smtClean="0"/>
              <a:t>3/27/2020</a:t>
            </a:fld>
            <a:endParaRPr lang="en-US"/>
          </a:p>
        </p:txBody>
      </p:sp>
      <p:sp>
        <p:nvSpPr>
          <p:cNvPr id="5" name="Footer Placeholder 4">
            <a:extLst>
              <a:ext uri="{FF2B5EF4-FFF2-40B4-BE49-F238E27FC236}">
                <a16:creationId xmlns:a16="http://schemas.microsoft.com/office/drawing/2014/main" id="{9C838924-DD09-431F-A28A-2D90A52FBD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E089C9-3C2B-4E43-9DEF-0468905E2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C09153-56C5-429B-8970-C71C709033BB}" type="slidenum">
              <a:rPr lang="en-US" smtClean="0"/>
              <a:t>‹#›</a:t>
            </a:fld>
            <a:endParaRPr lang="en-US"/>
          </a:p>
        </p:txBody>
      </p:sp>
    </p:spTree>
    <p:extLst>
      <p:ext uri="{BB962C8B-B14F-4D97-AF65-F5344CB8AC3E}">
        <p14:creationId xmlns:p14="http://schemas.microsoft.com/office/powerpoint/2010/main" val="3844554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76FB75-8023-495F-836D-173EA77FB397}"/>
              </a:ext>
            </a:extLst>
          </p:cNvPr>
          <p:cNvSpPr>
            <a:spLocks noGrp="1"/>
          </p:cNvSpPr>
          <p:nvPr>
            <p:ph type="ctrTitle"/>
          </p:nvPr>
        </p:nvSpPr>
        <p:spPr>
          <a:xfrm>
            <a:off x="968203" y="2848688"/>
            <a:ext cx="3275310" cy="1560902"/>
          </a:xfrm>
        </p:spPr>
        <p:txBody>
          <a:bodyPr anchor="t">
            <a:normAutofit fontScale="90000"/>
          </a:bodyPr>
          <a:lstStyle/>
          <a:p>
            <a:pPr algn="l"/>
            <a:r>
              <a:rPr lang="en-US" sz="5400" b="1" dirty="0"/>
              <a:t>Predicting Happiness</a:t>
            </a:r>
          </a:p>
        </p:txBody>
      </p:sp>
      <p:sp>
        <p:nvSpPr>
          <p:cNvPr id="3" name="Subtitle 2">
            <a:extLst>
              <a:ext uri="{FF2B5EF4-FFF2-40B4-BE49-F238E27FC236}">
                <a16:creationId xmlns:a16="http://schemas.microsoft.com/office/drawing/2014/main" id="{FC6B1296-B4D6-4F01-AD90-269173CDEAEA}"/>
              </a:ext>
            </a:extLst>
          </p:cNvPr>
          <p:cNvSpPr>
            <a:spLocks noGrp="1"/>
          </p:cNvSpPr>
          <p:nvPr>
            <p:ph type="subTitle" idx="1"/>
          </p:nvPr>
        </p:nvSpPr>
        <p:spPr>
          <a:xfrm>
            <a:off x="823860" y="4690943"/>
            <a:ext cx="4036333" cy="1709849"/>
          </a:xfrm>
        </p:spPr>
        <p:txBody>
          <a:bodyPr anchor="b">
            <a:normAutofit/>
          </a:bodyPr>
          <a:lstStyle/>
          <a:p>
            <a:pPr algn="l"/>
            <a:r>
              <a:rPr lang="en-US" sz="1600" b="1" dirty="0"/>
              <a:t>By Backrow Team:</a:t>
            </a:r>
          </a:p>
          <a:p>
            <a:pPr algn="l"/>
            <a:r>
              <a:rPr lang="en-US" sz="1600" b="1" dirty="0"/>
              <a:t>John </a:t>
            </a:r>
            <a:r>
              <a:rPr lang="en-US" sz="1600" b="1" dirty="0" err="1"/>
              <a:t>Chapek</a:t>
            </a:r>
            <a:endParaRPr lang="en-US" sz="1600" b="1" dirty="0"/>
          </a:p>
          <a:p>
            <a:pPr algn="l"/>
            <a:r>
              <a:rPr lang="en-US" sz="1600" b="1" dirty="0" err="1"/>
              <a:t>Donatienne</a:t>
            </a:r>
            <a:r>
              <a:rPr lang="en-US" sz="1600" b="1" dirty="0"/>
              <a:t> Noel</a:t>
            </a:r>
          </a:p>
          <a:p>
            <a:pPr algn="l"/>
            <a:r>
              <a:rPr lang="en-US" sz="1600" b="1" dirty="0"/>
              <a:t>Claudia Palmer-Martinez</a:t>
            </a:r>
          </a:p>
          <a:p>
            <a:pPr algn="l"/>
            <a:r>
              <a:rPr lang="en-US" sz="1600" b="1" dirty="0"/>
              <a:t>Alexandra Solano</a:t>
            </a:r>
          </a:p>
        </p:txBody>
      </p:sp>
      <p:grpSp>
        <p:nvGrpSpPr>
          <p:cNvPr id="16"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8"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lock of seagulls at sunset&#10;&#10;Description automatically generated">
            <a:extLst>
              <a:ext uri="{FF2B5EF4-FFF2-40B4-BE49-F238E27FC236}">
                <a16:creationId xmlns:a16="http://schemas.microsoft.com/office/drawing/2014/main" id="{95B47A02-DC81-4C35-96F9-582D0BD0303C}"/>
              </a:ext>
            </a:extLst>
          </p:cNvPr>
          <p:cNvPicPr>
            <a:picLocks noChangeAspect="1"/>
          </p:cNvPicPr>
          <p:nvPr/>
        </p:nvPicPr>
        <p:blipFill rotWithShape="1">
          <a:blip r:embed="rId2">
            <a:extLst>
              <a:ext uri="{28A0092B-C50C-407E-A947-70E740481C1C}">
                <a14:useLocalDpi xmlns:a14="http://schemas.microsoft.com/office/drawing/2010/main" val="0"/>
              </a:ext>
            </a:extLst>
          </a:blip>
          <a:srcRect l="18286" r="18231" b="2"/>
          <a:stretch/>
        </p:blipFill>
        <p:spPr>
          <a:xfrm>
            <a:off x="5922492" y="928201"/>
            <a:ext cx="5536001" cy="4926942"/>
          </a:xfrm>
          <a:prstGeom prst="rect">
            <a:avLst/>
          </a:prstGeom>
        </p:spPr>
      </p:pic>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342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934455-7D28-48F6-9A88-1351BD130388}"/>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Multivariable</a:t>
            </a:r>
            <a:br>
              <a:rPr lang="en-US" kern="1200" dirty="0">
                <a:solidFill>
                  <a:srgbClr val="FFFFFF"/>
                </a:solidFill>
                <a:latin typeface="+mj-lt"/>
                <a:ea typeface="+mj-ea"/>
                <a:cs typeface="+mj-cs"/>
              </a:rPr>
            </a:br>
            <a:r>
              <a:rPr lang="en-US" kern="1200" dirty="0">
                <a:solidFill>
                  <a:srgbClr val="FFFFFF"/>
                </a:solidFill>
                <a:latin typeface="+mj-lt"/>
                <a:ea typeface="+mj-ea"/>
                <a:cs typeface="+mj-cs"/>
              </a:rPr>
              <a:t>Linear</a:t>
            </a:r>
            <a:br>
              <a:rPr lang="en-US" kern="1200" dirty="0">
                <a:solidFill>
                  <a:srgbClr val="FFFFFF"/>
                </a:solidFill>
                <a:latin typeface="+mj-lt"/>
                <a:ea typeface="+mj-ea"/>
                <a:cs typeface="+mj-cs"/>
              </a:rPr>
            </a:br>
            <a:r>
              <a:rPr lang="en-US" kern="1200" dirty="0">
                <a:solidFill>
                  <a:srgbClr val="FFFFFF"/>
                </a:solidFill>
                <a:latin typeface="+mj-lt"/>
                <a:ea typeface="+mj-ea"/>
                <a:cs typeface="+mj-cs"/>
              </a:rPr>
              <a:t>Regression</a:t>
            </a:r>
          </a:p>
        </p:txBody>
      </p:sp>
      <p:sp>
        <p:nvSpPr>
          <p:cNvPr id="4" name="TextBox 3">
            <a:extLst>
              <a:ext uri="{FF2B5EF4-FFF2-40B4-BE49-F238E27FC236}">
                <a16:creationId xmlns:a16="http://schemas.microsoft.com/office/drawing/2014/main" id="{8EB79D28-D519-4498-9569-01308EAB604B}"/>
              </a:ext>
            </a:extLst>
          </p:cNvPr>
          <p:cNvSpPr txBox="1"/>
          <p:nvPr/>
        </p:nvSpPr>
        <p:spPr>
          <a:xfrm>
            <a:off x="5635275" y="-113126"/>
            <a:ext cx="6082110" cy="4595568"/>
          </a:xfrm>
          <a:prstGeom prst="rect">
            <a:avLst/>
          </a:prstGeom>
        </p:spPr>
        <p:txBody>
          <a:bodyPr vert="horz" lIns="91440" tIns="45720" rIns="91440" bIns="45720" rtlCol="0" anchor="ctr">
            <a:normAutofit/>
          </a:bodyPr>
          <a:lstStyle/>
          <a:p>
            <a:pPr marL="342900" indent="-285750">
              <a:lnSpc>
                <a:spcPct val="90000"/>
              </a:lnSpc>
              <a:spcAft>
                <a:spcPts val="600"/>
              </a:spcAft>
              <a:buFont typeface="Arial" panose="020B0604020202020204" pitchFamily="34" charset="0"/>
              <a:buChar char="•"/>
            </a:pPr>
            <a:r>
              <a:rPr lang="en-US" sz="1700" dirty="0">
                <a:solidFill>
                  <a:srgbClr val="000000"/>
                </a:solidFill>
              </a:rPr>
              <a:t>Feature Scaling was not required for </a:t>
            </a:r>
            <a:r>
              <a:rPr lang="en-US" sz="1700" dirty="0" err="1">
                <a:solidFill>
                  <a:srgbClr val="000000"/>
                </a:solidFill>
              </a:rPr>
              <a:t>sklearn’s</a:t>
            </a:r>
            <a:r>
              <a:rPr lang="en-US" sz="1700" dirty="0">
                <a:solidFill>
                  <a:srgbClr val="000000"/>
                </a:solidFill>
              </a:rPr>
              <a:t> </a:t>
            </a:r>
            <a:r>
              <a:rPr lang="en-US" sz="1700" dirty="0" err="1">
                <a:solidFill>
                  <a:srgbClr val="000000"/>
                </a:solidFill>
                <a:cs typeface="Arial" panose="020B0604020202020204" pitchFamily="34" charset="0"/>
              </a:rPr>
              <a:t>LinearRegressor</a:t>
            </a:r>
            <a:r>
              <a:rPr lang="en-US" sz="1700" dirty="0">
                <a:solidFill>
                  <a:srgbClr val="000000"/>
                </a:solidFill>
              </a:rPr>
              <a:t> regressor</a:t>
            </a:r>
          </a:p>
          <a:p>
            <a:pPr marL="57150">
              <a:lnSpc>
                <a:spcPct val="90000"/>
              </a:lnSpc>
              <a:spcAft>
                <a:spcPts val="600"/>
              </a:spcAft>
            </a:pPr>
            <a:endParaRPr lang="en-US" sz="1200" dirty="0">
              <a:solidFill>
                <a:srgbClr val="000000"/>
              </a:solidFill>
            </a:endParaRPr>
          </a:p>
          <a:p>
            <a:pPr marL="342900" indent="-285750">
              <a:lnSpc>
                <a:spcPct val="90000"/>
              </a:lnSpc>
              <a:spcAft>
                <a:spcPts val="600"/>
              </a:spcAft>
              <a:buFont typeface="Arial" panose="020B0604020202020204" pitchFamily="34" charset="0"/>
              <a:buChar char="•"/>
            </a:pPr>
            <a:r>
              <a:rPr lang="en-US" sz="1700" dirty="0">
                <a:solidFill>
                  <a:srgbClr val="000000"/>
                </a:solidFill>
              </a:rPr>
              <a:t>Train-Test-Split was achieved with:</a:t>
            </a:r>
          </a:p>
          <a:p>
            <a:pPr marL="800100" lvl="1" indent="-285750">
              <a:lnSpc>
                <a:spcPct val="90000"/>
              </a:lnSpc>
              <a:spcAft>
                <a:spcPts val="600"/>
              </a:spcAft>
              <a:buFont typeface="Arial" panose="020B0604020202020204" pitchFamily="34" charset="0"/>
              <a:buChar char="•"/>
            </a:pPr>
            <a:r>
              <a:rPr lang="en-US" sz="1700" dirty="0">
                <a:solidFill>
                  <a:srgbClr val="000000"/>
                </a:solidFill>
              </a:rPr>
              <a:t>Training Set: Years 2005 – 2019</a:t>
            </a:r>
          </a:p>
          <a:p>
            <a:pPr marL="800100" lvl="1" indent="-285750">
              <a:lnSpc>
                <a:spcPct val="90000"/>
              </a:lnSpc>
              <a:spcAft>
                <a:spcPts val="600"/>
              </a:spcAft>
              <a:buFont typeface="Arial" panose="020B0604020202020204" pitchFamily="34" charset="0"/>
              <a:buChar char="•"/>
            </a:pPr>
            <a:r>
              <a:rPr lang="en-US" sz="1700" dirty="0">
                <a:solidFill>
                  <a:srgbClr val="000000"/>
                </a:solidFill>
              </a:rPr>
              <a:t>Test Set: Year 2020</a:t>
            </a:r>
          </a:p>
          <a:p>
            <a:pPr marL="514350" lvl="1">
              <a:lnSpc>
                <a:spcPct val="90000"/>
              </a:lnSpc>
              <a:spcAft>
                <a:spcPts val="600"/>
              </a:spcAft>
            </a:pPr>
            <a:endParaRPr lang="en-US" sz="1200" dirty="0">
              <a:solidFill>
                <a:srgbClr val="000000"/>
              </a:solidFill>
            </a:endParaRPr>
          </a:p>
          <a:p>
            <a:pPr marL="342900" indent="-285750">
              <a:lnSpc>
                <a:spcPct val="90000"/>
              </a:lnSpc>
              <a:spcAft>
                <a:spcPts val="600"/>
              </a:spcAft>
              <a:buFont typeface="Arial" panose="020B0604020202020204" pitchFamily="34" charset="0"/>
              <a:buChar char="•"/>
            </a:pPr>
            <a:r>
              <a:rPr lang="en-US" sz="1700" dirty="0"/>
              <a:t>Using all the features in a linear regression we obtained a score of </a:t>
            </a:r>
            <a:r>
              <a:rPr lang="en-US" sz="1700" b="1" i="1" dirty="0"/>
              <a:t>R</a:t>
            </a:r>
            <a:r>
              <a:rPr lang="en-US" sz="1700" b="1" i="1" baseline="30000" dirty="0"/>
              <a:t>2</a:t>
            </a:r>
            <a:r>
              <a:rPr lang="en-US" sz="1700" b="1" i="1" dirty="0"/>
              <a:t> = 0.745</a:t>
            </a:r>
            <a:r>
              <a:rPr lang="en-US" sz="1700" dirty="0"/>
              <a:t> on the training set and a score of </a:t>
            </a:r>
            <a:r>
              <a:rPr lang="en-US" sz="1700" b="1" i="1" dirty="0"/>
              <a:t>R</a:t>
            </a:r>
            <a:r>
              <a:rPr lang="en-US" sz="1700" b="1" i="1" baseline="30000" dirty="0"/>
              <a:t>2</a:t>
            </a:r>
            <a:r>
              <a:rPr lang="en-US" sz="1700" b="1" i="1" dirty="0"/>
              <a:t> = 0.736</a:t>
            </a:r>
            <a:r>
              <a:rPr lang="en-US" sz="1700" dirty="0"/>
              <a:t> on the test set</a:t>
            </a:r>
          </a:p>
          <a:p>
            <a:pPr marL="57150">
              <a:lnSpc>
                <a:spcPct val="90000"/>
              </a:lnSpc>
              <a:spcAft>
                <a:spcPts val="600"/>
              </a:spcAft>
            </a:pPr>
            <a:endParaRPr lang="en-US" sz="1200" dirty="0">
              <a:solidFill>
                <a:srgbClr val="000000"/>
              </a:solidFill>
            </a:endParaRPr>
          </a:p>
          <a:p>
            <a:pPr marL="342900" indent="-285750">
              <a:lnSpc>
                <a:spcPct val="90000"/>
              </a:lnSpc>
              <a:spcAft>
                <a:spcPts val="600"/>
              </a:spcAft>
              <a:buFont typeface="Arial" panose="020B0604020202020204" pitchFamily="34" charset="0"/>
              <a:buChar char="•"/>
            </a:pPr>
            <a:r>
              <a:rPr lang="en-US" sz="1700" dirty="0"/>
              <a:t>The adjusted R</a:t>
            </a:r>
            <a:r>
              <a:rPr lang="en-US" sz="1700" baseline="30000" dirty="0"/>
              <a:t>2</a:t>
            </a:r>
            <a:r>
              <a:rPr lang="en-US" sz="1700" dirty="0"/>
              <a:t> on the test set was </a:t>
            </a:r>
            <a:r>
              <a:rPr lang="en-US" sz="1700" b="1" i="1" dirty="0"/>
              <a:t>R</a:t>
            </a:r>
            <a:r>
              <a:rPr lang="en-US" sz="1700" b="1" i="1" baseline="30000" dirty="0"/>
              <a:t>2</a:t>
            </a:r>
            <a:r>
              <a:rPr lang="en-US" sz="1700" b="1" i="1" baseline="-25000" dirty="0"/>
              <a:t>adjusted</a:t>
            </a:r>
            <a:r>
              <a:rPr lang="en-US" sz="1700" b="1" i="1" dirty="0"/>
              <a:t> = 0.727</a:t>
            </a:r>
            <a:endParaRPr lang="en-US" sz="1700" dirty="0">
              <a:solidFill>
                <a:srgbClr val="000000"/>
              </a:solidFill>
            </a:endParaRPr>
          </a:p>
          <a:p>
            <a:pPr indent="-228600">
              <a:lnSpc>
                <a:spcPct val="90000"/>
              </a:lnSpc>
              <a:spcAft>
                <a:spcPts val="600"/>
              </a:spcAft>
              <a:buFont typeface="Arial" panose="020B0604020202020204" pitchFamily="34" charset="0"/>
              <a:buChar char="•"/>
            </a:pPr>
            <a:endParaRPr lang="en-US" sz="1300" dirty="0">
              <a:solidFill>
                <a:srgbClr val="000000"/>
              </a:solidFill>
            </a:endParaRPr>
          </a:p>
        </p:txBody>
      </p:sp>
      <p:graphicFrame>
        <p:nvGraphicFramePr>
          <p:cNvPr id="5" name="Table 4">
            <a:extLst>
              <a:ext uri="{FF2B5EF4-FFF2-40B4-BE49-F238E27FC236}">
                <a16:creationId xmlns:a16="http://schemas.microsoft.com/office/drawing/2014/main" id="{669DD0C3-D6D4-45C1-880D-E477FCB68D03}"/>
              </a:ext>
            </a:extLst>
          </p:cNvPr>
          <p:cNvGraphicFramePr>
            <a:graphicFrameLocks noGrp="1"/>
          </p:cNvGraphicFramePr>
          <p:nvPr>
            <p:extLst>
              <p:ext uri="{D42A27DB-BD31-4B8C-83A1-F6EECF244321}">
                <p14:modId xmlns:p14="http://schemas.microsoft.com/office/powerpoint/2010/main" val="1003082797"/>
              </p:ext>
            </p:extLst>
          </p:nvPr>
        </p:nvGraphicFramePr>
        <p:xfrm>
          <a:off x="6193018" y="4266420"/>
          <a:ext cx="5161558" cy="2316480"/>
        </p:xfrm>
        <a:graphic>
          <a:graphicData uri="http://schemas.openxmlformats.org/drawingml/2006/table">
            <a:tbl>
              <a:tblPr/>
              <a:tblGrid>
                <a:gridCol w="2580779">
                  <a:extLst>
                    <a:ext uri="{9D8B030D-6E8A-4147-A177-3AD203B41FA5}">
                      <a16:colId xmlns:a16="http://schemas.microsoft.com/office/drawing/2014/main" val="331552546"/>
                    </a:ext>
                  </a:extLst>
                </a:gridCol>
                <a:gridCol w="2580779">
                  <a:extLst>
                    <a:ext uri="{9D8B030D-6E8A-4147-A177-3AD203B41FA5}">
                      <a16:colId xmlns:a16="http://schemas.microsoft.com/office/drawing/2014/main" val="2463028896"/>
                    </a:ext>
                  </a:extLst>
                </a:gridCol>
              </a:tblGrid>
              <a:tr h="244882">
                <a:tc>
                  <a:txBody>
                    <a:bodyPr/>
                    <a:lstStyle/>
                    <a:p>
                      <a:pPr algn="l"/>
                      <a:r>
                        <a:rPr lang="en-US" sz="1600" b="1">
                          <a:effectLst/>
                        </a:rPr>
                        <a:t>Feature Removed</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i="1">
                          <a:effectLst/>
                        </a:rPr>
                        <a:t>R</a:t>
                      </a:r>
                      <a:r>
                        <a:rPr lang="en-US" sz="1600" b="1" i="1" baseline="30000">
                          <a:effectLst/>
                        </a:rPr>
                        <a:t>2</a:t>
                      </a:r>
                      <a:r>
                        <a:rPr lang="en-US" sz="1600" b="1" i="1" baseline="-25000">
                          <a:effectLst/>
                        </a:rPr>
                        <a:t>adjusted</a:t>
                      </a:r>
                      <a:endParaRPr lang="en-US" sz="1600" b="1">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37035735"/>
                  </a:ext>
                </a:extLst>
              </a:tr>
              <a:tr h="244882">
                <a:tc>
                  <a:txBody>
                    <a:bodyPr/>
                    <a:lstStyle/>
                    <a:p>
                      <a:pPr algn="l"/>
                      <a:r>
                        <a:rPr lang="en-US" sz="1600">
                          <a:effectLst/>
                        </a:rPr>
                        <a:t>None</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i="1">
                          <a:effectLst/>
                        </a:rPr>
                        <a:t>0.727</a:t>
                      </a:r>
                      <a:endParaRPr lang="en-US" sz="160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674207466"/>
                  </a:ext>
                </a:extLst>
              </a:tr>
              <a:tr h="244882">
                <a:tc>
                  <a:txBody>
                    <a:bodyPr/>
                    <a:lstStyle/>
                    <a:p>
                      <a:pPr algn="l"/>
                      <a:r>
                        <a:rPr lang="en-US" sz="1600">
                          <a:effectLst/>
                        </a:rPr>
                        <a:t>GDP</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i="1">
                          <a:effectLst/>
                        </a:rPr>
                        <a:t>0.714</a:t>
                      </a:r>
                      <a:endParaRPr lang="en-US" sz="160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091568985"/>
                  </a:ext>
                </a:extLst>
              </a:tr>
              <a:tr h="244882">
                <a:tc>
                  <a:txBody>
                    <a:bodyPr/>
                    <a:lstStyle/>
                    <a:p>
                      <a:pPr algn="l"/>
                      <a:r>
                        <a:rPr lang="en-US" sz="1600" b="1">
                          <a:effectLst/>
                        </a:rPr>
                        <a:t>Support</a:t>
                      </a:r>
                      <a:endParaRPr lang="en-US" sz="160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i="1">
                          <a:effectLst/>
                        </a:rPr>
                        <a:t>0.691</a:t>
                      </a:r>
                      <a:endParaRPr lang="en-US" sz="160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31688275"/>
                  </a:ext>
                </a:extLst>
              </a:tr>
              <a:tr h="244882">
                <a:tc>
                  <a:txBody>
                    <a:bodyPr/>
                    <a:lstStyle/>
                    <a:p>
                      <a:pPr algn="l"/>
                      <a:r>
                        <a:rPr lang="en-US" sz="1600">
                          <a:effectLst/>
                        </a:rPr>
                        <a:t>Health</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i="1" dirty="0">
                          <a:effectLst/>
                        </a:rPr>
                        <a:t>0.714</a:t>
                      </a:r>
                      <a:endParaRPr lang="en-US" sz="1600" dirty="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29937033"/>
                  </a:ext>
                </a:extLst>
              </a:tr>
              <a:tr h="244882">
                <a:tc>
                  <a:txBody>
                    <a:bodyPr/>
                    <a:lstStyle/>
                    <a:p>
                      <a:pPr algn="l"/>
                      <a:r>
                        <a:rPr lang="en-US" sz="1600">
                          <a:effectLst/>
                        </a:rPr>
                        <a:t>Freedom</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i="1" dirty="0">
                          <a:effectLst/>
                        </a:rPr>
                        <a:t>0.715</a:t>
                      </a:r>
                      <a:endParaRPr lang="en-US" sz="1600" dirty="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816323186"/>
                  </a:ext>
                </a:extLst>
              </a:tr>
              <a:tr h="244882">
                <a:tc>
                  <a:txBody>
                    <a:bodyPr/>
                    <a:lstStyle/>
                    <a:p>
                      <a:pPr algn="l"/>
                      <a:r>
                        <a:rPr lang="en-US" sz="1600">
                          <a:effectLst/>
                        </a:rPr>
                        <a:t>Generosity</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i="1" dirty="0">
                          <a:effectLst/>
                        </a:rPr>
                        <a:t>0.723</a:t>
                      </a:r>
                      <a:endParaRPr lang="en-US" sz="1600" dirty="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798846932"/>
                  </a:ext>
                </a:extLst>
              </a:tr>
              <a:tr h="244882">
                <a:tc>
                  <a:txBody>
                    <a:bodyPr/>
                    <a:lstStyle/>
                    <a:p>
                      <a:pPr algn="l"/>
                      <a:r>
                        <a:rPr lang="en-US" sz="1600">
                          <a:effectLst/>
                        </a:rPr>
                        <a:t>Corruption</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i="1" dirty="0">
                          <a:effectLst/>
                        </a:rPr>
                        <a:t>0.722</a:t>
                      </a:r>
                      <a:endParaRPr lang="en-US" sz="1600" dirty="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331878460"/>
                  </a:ext>
                </a:extLst>
              </a:tr>
            </a:tbl>
          </a:graphicData>
        </a:graphic>
      </p:graphicFrame>
    </p:spTree>
    <p:extLst>
      <p:ext uri="{BB962C8B-B14F-4D97-AF65-F5344CB8AC3E}">
        <p14:creationId xmlns:p14="http://schemas.microsoft.com/office/powerpoint/2010/main" val="421296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934455-7D28-48F6-9A88-1351BD130388}"/>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a:solidFill>
                  <a:srgbClr val="FFFFFF"/>
                </a:solidFill>
                <a:latin typeface="+mj-lt"/>
                <a:ea typeface="+mj-ea"/>
                <a:cs typeface="+mj-cs"/>
              </a:rPr>
              <a:t>Random Forest Regression</a:t>
            </a:r>
          </a:p>
        </p:txBody>
      </p:sp>
      <p:sp>
        <p:nvSpPr>
          <p:cNvPr id="4" name="TextBox 3">
            <a:extLst>
              <a:ext uri="{FF2B5EF4-FFF2-40B4-BE49-F238E27FC236}">
                <a16:creationId xmlns:a16="http://schemas.microsoft.com/office/drawing/2014/main" id="{8EB79D28-D519-4498-9569-01308EAB604B}"/>
              </a:ext>
            </a:extLst>
          </p:cNvPr>
          <p:cNvSpPr txBox="1"/>
          <p:nvPr/>
        </p:nvSpPr>
        <p:spPr>
          <a:xfrm>
            <a:off x="6090574" y="548640"/>
            <a:ext cx="5461347" cy="6499274"/>
          </a:xfrm>
          <a:prstGeom prst="rect">
            <a:avLst/>
          </a:prstGeom>
        </p:spPr>
        <p:txBody>
          <a:bodyPr vert="horz" lIns="91440" tIns="45720" rIns="91440" bIns="45720" rtlCol="0" anchor="ctr">
            <a:normAutofit lnSpcReduction="10000"/>
          </a:bodyPr>
          <a:lstStyle/>
          <a:p>
            <a:pPr>
              <a:lnSpc>
                <a:spcPct val="90000"/>
              </a:lnSpc>
              <a:spcAft>
                <a:spcPts val="600"/>
              </a:spcAft>
            </a:pPr>
            <a:endParaRPr lang="en-US">
              <a:solidFill>
                <a:srgbClr val="000000"/>
              </a:solidFill>
            </a:endParaRPr>
          </a:p>
          <a:p>
            <a:pPr>
              <a:lnSpc>
                <a:spcPct val="90000"/>
              </a:lnSpc>
              <a:spcAft>
                <a:spcPts val="600"/>
              </a:spcAft>
            </a:pPr>
            <a:r>
              <a:rPr lang="en-US">
                <a:solidFill>
                  <a:srgbClr val="000000"/>
                </a:solidFill>
              </a:rPr>
              <a:t>A Random Forest is an ensemble technique capable of performing both regression and classification tasks with the use of multiple decision trees and a technique called Bootstrap Aggregation, commonly known as bagging, which involves training each decision tree on a different data sample where sampling is done with replacement.</a:t>
            </a:r>
          </a:p>
          <a:p>
            <a:pPr indent="-228600">
              <a:lnSpc>
                <a:spcPct val="90000"/>
              </a:lnSpc>
              <a:spcAft>
                <a:spcPts val="600"/>
              </a:spcAft>
              <a:buFont typeface="Arial" panose="020B0604020202020204" pitchFamily="34" charset="0"/>
              <a:buChar char="•"/>
            </a:pPr>
            <a:endParaRPr lang="en-US">
              <a:solidFill>
                <a:srgbClr val="000000"/>
              </a:solidFill>
            </a:endParaRPr>
          </a:p>
          <a:p>
            <a:pPr marL="285750" indent="-228600">
              <a:lnSpc>
                <a:spcPct val="90000"/>
              </a:lnSpc>
              <a:spcAft>
                <a:spcPts val="600"/>
              </a:spcAft>
              <a:buFont typeface="Arial" panose="020B0604020202020204" pitchFamily="34" charset="0"/>
              <a:buChar char="•"/>
            </a:pPr>
            <a:r>
              <a:rPr lang="en-US">
                <a:solidFill>
                  <a:srgbClr val="000000"/>
                </a:solidFill>
              </a:rPr>
              <a:t>The steps taken where to: </a:t>
            </a:r>
          </a:p>
          <a:p>
            <a:pPr marL="742950" lvl="1" indent="-228600">
              <a:lnSpc>
                <a:spcPct val="90000"/>
              </a:lnSpc>
              <a:spcAft>
                <a:spcPts val="600"/>
              </a:spcAft>
              <a:buFont typeface="Arial" panose="020B0604020202020204" pitchFamily="34" charset="0"/>
              <a:buChar char="•"/>
            </a:pPr>
            <a:r>
              <a:rPr lang="en-US">
                <a:solidFill>
                  <a:srgbClr val="000000"/>
                </a:solidFill>
              </a:rPr>
              <a:t>Import and clean data with Pandas</a:t>
            </a:r>
          </a:p>
          <a:p>
            <a:pPr marL="742950" lvl="1" indent="-228600">
              <a:lnSpc>
                <a:spcPct val="90000"/>
              </a:lnSpc>
              <a:spcAft>
                <a:spcPts val="600"/>
              </a:spcAft>
              <a:buFont typeface="Arial" panose="020B0604020202020204" pitchFamily="34" charset="0"/>
              <a:buChar char="•"/>
            </a:pPr>
            <a:r>
              <a:rPr lang="en-US">
                <a:solidFill>
                  <a:srgbClr val="000000"/>
                </a:solidFill>
              </a:rPr>
              <a:t>Convert Data to Numpy Arrays and Divide Data between Features (variables) and Target (value to be predicted)</a:t>
            </a:r>
          </a:p>
          <a:p>
            <a:pPr marL="742950" lvl="1" indent="-228600">
              <a:lnSpc>
                <a:spcPct val="90000"/>
              </a:lnSpc>
              <a:spcAft>
                <a:spcPts val="600"/>
              </a:spcAft>
              <a:buFont typeface="Arial" panose="020B0604020202020204" pitchFamily="34" charset="0"/>
              <a:buChar char="•"/>
            </a:pPr>
            <a:r>
              <a:rPr lang="en-US">
                <a:solidFill>
                  <a:srgbClr val="000000"/>
                </a:solidFill>
              </a:rPr>
              <a:t>Split Data for Training (75%) and Testing (25%) using Scikit-learn</a:t>
            </a:r>
          </a:p>
          <a:p>
            <a:pPr marL="742950" lvl="1" indent="-228600">
              <a:lnSpc>
                <a:spcPct val="90000"/>
              </a:lnSpc>
              <a:spcAft>
                <a:spcPts val="600"/>
              </a:spcAft>
              <a:buFont typeface="Arial" panose="020B0604020202020204" pitchFamily="34" charset="0"/>
              <a:buChar char="•"/>
            </a:pPr>
            <a:r>
              <a:rPr lang="en-US">
                <a:solidFill>
                  <a:srgbClr val="000000"/>
                </a:solidFill>
              </a:rPr>
              <a:t>Establish a Baseline: A sensible measure that we hope to beat with our model. In this case, our baseline error was 3.7. This provides a goal for the methodology.</a:t>
            </a:r>
          </a:p>
          <a:p>
            <a:pPr marL="742950" lvl="1" indent="-228600">
              <a:lnSpc>
                <a:spcPct val="90000"/>
              </a:lnSpc>
              <a:spcAft>
                <a:spcPts val="600"/>
              </a:spcAft>
              <a:buFont typeface="Arial" panose="020B0604020202020204" pitchFamily="34" charset="0"/>
              <a:buChar char="•"/>
            </a:pPr>
            <a:r>
              <a:rPr lang="en-US">
                <a:solidFill>
                  <a:srgbClr val="000000"/>
                </a:solidFill>
              </a:rPr>
              <a:t>Train the model to learn relationships between the features and the targets: Using Scikit-learn, we use the random forest regression model, instantiate and fit the model on the training data.</a:t>
            </a:r>
          </a:p>
          <a:p>
            <a:pPr marL="742950" lvl="1" indent="-228600">
              <a:lnSpc>
                <a:spcPct val="90000"/>
              </a:lnSpc>
              <a:spcAft>
                <a:spcPts val="600"/>
              </a:spcAft>
              <a:buFont typeface="Arial" panose="020B0604020202020204" pitchFamily="34" charset="0"/>
              <a:buChar char="•"/>
            </a:pPr>
            <a:endParaRPr lang="en-US" sz="1300">
              <a:solidFill>
                <a:srgbClr val="000000"/>
              </a:solidFill>
            </a:endParaRPr>
          </a:p>
          <a:p>
            <a:pPr marL="742950" lvl="1" indent="-228600">
              <a:lnSpc>
                <a:spcPct val="90000"/>
              </a:lnSpc>
              <a:spcAft>
                <a:spcPts val="600"/>
              </a:spcAft>
              <a:buFont typeface="Arial" panose="020B0604020202020204" pitchFamily="34" charset="0"/>
              <a:buChar char="•"/>
            </a:pPr>
            <a:endParaRPr lang="en-US" sz="1300">
              <a:solidFill>
                <a:srgbClr val="000000"/>
              </a:solidFill>
            </a:endParaRPr>
          </a:p>
          <a:p>
            <a:pPr marL="742950" lvl="1" indent="-228600">
              <a:lnSpc>
                <a:spcPct val="90000"/>
              </a:lnSpc>
              <a:spcAft>
                <a:spcPts val="600"/>
              </a:spcAft>
              <a:buFont typeface="Arial" panose="020B0604020202020204" pitchFamily="34" charset="0"/>
              <a:buChar char="•"/>
            </a:pPr>
            <a:endParaRPr lang="en-US" sz="1300">
              <a:solidFill>
                <a:srgbClr val="000000"/>
              </a:solidFill>
            </a:endParaRPr>
          </a:p>
          <a:p>
            <a:pPr marL="742950" lvl="1" indent="-228600">
              <a:lnSpc>
                <a:spcPct val="90000"/>
              </a:lnSpc>
              <a:spcAft>
                <a:spcPts val="600"/>
              </a:spcAft>
              <a:buFont typeface="Arial" panose="020B0604020202020204" pitchFamily="34" charset="0"/>
              <a:buChar char="•"/>
            </a:pPr>
            <a:endParaRPr lang="en-US" sz="1300">
              <a:solidFill>
                <a:srgbClr val="000000"/>
              </a:solidFill>
            </a:endParaRPr>
          </a:p>
          <a:p>
            <a:pPr indent="-228600">
              <a:lnSpc>
                <a:spcPct val="90000"/>
              </a:lnSpc>
              <a:spcAft>
                <a:spcPts val="600"/>
              </a:spcAft>
              <a:buFont typeface="Arial" panose="020B0604020202020204" pitchFamily="34" charset="0"/>
              <a:buChar char="•"/>
            </a:pPr>
            <a:endParaRPr lang="en-US" sz="1300" dirty="0">
              <a:solidFill>
                <a:srgbClr val="000000"/>
              </a:solidFill>
            </a:endParaRPr>
          </a:p>
        </p:txBody>
      </p:sp>
    </p:spTree>
    <p:extLst>
      <p:ext uri="{BB962C8B-B14F-4D97-AF65-F5344CB8AC3E}">
        <p14:creationId xmlns:p14="http://schemas.microsoft.com/office/powerpoint/2010/main" val="4141064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934455-7D28-48F6-9A88-1351BD130388}"/>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Random Forest Regression - Continued</a:t>
            </a:r>
          </a:p>
        </p:txBody>
      </p:sp>
      <p:sp>
        <p:nvSpPr>
          <p:cNvPr id="4" name="TextBox 3">
            <a:extLst>
              <a:ext uri="{FF2B5EF4-FFF2-40B4-BE49-F238E27FC236}">
                <a16:creationId xmlns:a16="http://schemas.microsoft.com/office/drawing/2014/main" id="{8EB79D28-D519-4498-9569-01308EAB604B}"/>
              </a:ext>
            </a:extLst>
          </p:cNvPr>
          <p:cNvSpPr txBox="1"/>
          <p:nvPr/>
        </p:nvSpPr>
        <p:spPr>
          <a:xfrm>
            <a:off x="6090574" y="548640"/>
            <a:ext cx="5461347" cy="5880295"/>
          </a:xfrm>
          <a:prstGeom prst="rect">
            <a:avLst/>
          </a:prstGeom>
        </p:spPr>
        <p:txBody>
          <a:bodyPr vert="horz" lIns="91440" tIns="45720" rIns="91440" bIns="45720" rtlCol="0" anchor="ctr">
            <a:normAutofit/>
          </a:bodyPr>
          <a:lstStyle/>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indent="-228600">
              <a:lnSpc>
                <a:spcPct val="90000"/>
              </a:lnSpc>
              <a:spcAft>
                <a:spcPts val="600"/>
              </a:spcAft>
              <a:buFont typeface="Arial" panose="020B0604020202020204" pitchFamily="34" charset="0"/>
              <a:buChar char="•"/>
            </a:pPr>
            <a:endParaRPr lang="en-US" sz="1300" dirty="0">
              <a:solidFill>
                <a:srgbClr val="000000"/>
              </a:solidFill>
            </a:endParaRPr>
          </a:p>
        </p:txBody>
      </p:sp>
      <p:sp>
        <p:nvSpPr>
          <p:cNvPr id="3" name="TextBox 2">
            <a:extLst>
              <a:ext uri="{FF2B5EF4-FFF2-40B4-BE49-F238E27FC236}">
                <a16:creationId xmlns:a16="http://schemas.microsoft.com/office/drawing/2014/main" id="{6D89B43D-F25B-4D06-9F60-9579E9A65BB3}"/>
              </a:ext>
            </a:extLst>
          </p:cNvPr>
          <p:cNvSpPr txBox="1"/>
          <p:nvPr/>
        </p:nvSpPr>
        <p:spPr>
          <a:xfrm>
            <a:off x="6879102" y="548640"/>
            <a:ext cx="4515729" cy="6140142"/>
          </a:xfrm>
          <a:prstGeom prst="rect">
            <a:avLst/>
          </a:prstGeom>
          <a:noFill/>
        </p:spPr>
        <p:txBody>
          <a:bodyPr wrap="square" rtlCol="0">
            <a:spAutoFit/>
          </a:bodyPr>
          <a:lstStyle/>
          <a:p>
            <a:pPr marL="800100" lvl="1" indent="-285750">
              <a:lnSpc>
                <a:spcPct val="90000"/>
              </a:lnSpc>
              <a:spcAft>
                <a:spcPts val="600"/>
              </a:spcAft>
              <a:buFont typeface="Courier New" panose="02070309020205020404" pitchFamily="49" charset="0"/>
              <a:buChar char="o"/>
            </a:pPr>
            <a:endParaRPr lang="en-US" dirty="0"/>
          </a:p>
          <a:p>
            <a:pPr marL="800100" lvl="1" indent="-285750">
              <a:lnSpc>
                <a:spcPct val="90000"/>
              </a:lnSpc>
              <a:spcAft>
                <a:spcPts val="600"/>
              </a:spcAft>
              <a:buFont typeface="Courier New" panose="02070309020205020404" pitchFamily="49" charset="0"/>
              <a:buChar char="o"/>
            </a:pPr>
            <a:r>
              <a:rPr lang="en-US" dirty="0"/>
              <a:t>Make Predictions based on the Test set by calculating the Mean Absolute Error, which in our case was 0.32, therefore, beating our baseline.</a:t>
            </a:r>
          </a:p>
          <a:p>
            <a:pPr marL="800100" lvl="1" indent="-285750">
              <a:lnSpc>
                <a:spcPct val="90000"/>
              </a:lnSpc>
              <a:spcAft>
                <a:spcPts val="600"/>
              </a:spcAft>
              <a:buFont typeface="Courier New" panose="02070309020205020404" pitchFamily="49" charset="0"/>
              <a:buChar char="o"/>
            </a:pPr>
            <a:r>
              <a:rPr lang="en-US" dirty="0"/>
              <a:t>Determine performance metrics by calculating the Mean Average Percentage Error (MAPE): This calculation yielded 93.79% indicating the accuracy of our model.</a:t>
            </a:r>
          </a:p>
          <a:p>
            <a:pPr marL="742950" lvl="1" indent="-285750">
              <a:buFont typeface="Courier New" panose="02070309020205020404" pitchFamily="49" charset="0"/>
              <a:buChar char="o"/>
            </a:pPr>
            <a:r>
              <a:rPr lang="en-US" dirty="0"/>
              <a:t>Interpret and Model Results: </a:t>
            </a:r>
          </a:p>
          <a:p>
            <a:r>
              <a:rPr lang="en-US" dirty="0"/>
              <a:t>	(1) Visualize the decision trees: 	Single Decision Tree and a Reduced 	Size Tree, and </a:t>
            </a:r>
          </a:p>
          <a:p>
            <a:r>
              <a:rPr lang="en-US" dirty="0"/>
              <a:t>	(2) Feature </a:t>
            </a:r>
            <a:r>
              <a:rPr lang="en-US" dirty="0" err="1"/>
              <a:t>Importances</a:t>
            </a:r>
            <a:r>
              <a:rPr lang="en-US" dirty="0"/>
              <a:t>: The 	representation of how much 	including a particular variable 	improves the prediction.</a:t>
            </a:r>
          </a:p>
          <a:p>
            <a:pPr marL="742950" lvl="1" indent="-285750">
              <a:buFont typeface="Courier New" panose="02070309020205020404" pitchFamily="49" charset="0"/>
              <a:buChar char="o"/>
            </a:pPr>
            <a:r>
              <a:rPr lang="en-US" dirty="0"/>
              <a:t>Tune the model </a:t>
            </a:r>
          </a:p>
          <a:p>
            <a:pPr marL="285750" indent="-285750">
              <a:buFont typeface="Courier New" panose="02070309020205020404" pitchFamily="49" charset="0"/>
              <a:buChar char="o"/>
            </a:pPr>
            <a:endParaRPr lang="en-US" dirty="0"/>
          </a:p>
          <a:p>
            <a:pPr lvl="1"/>
            <a:endParaRPr lang="en-US" dirty="0"/>
          </a:p>
          <a:p>
            <a:pPr lvl="1"/>
            <a:endParaRPr lang="en-US" dirty="0"/>
          </a:p>
        </p:txBody>
      </p:sp>
    </p:spTree>
    <p:extLst>
      <p:ext uri="{BB962C8B-B14F-4D97-AF65-F5344CB8AC3E}">
        <p14:creationId xmlns:p14="http://schemas.microsoft.com/office/powerpoint/2010/main" val="4270457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34B08C-6402-4A00-8F83-7F098A4DD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124" y="3429000"/>
            <a:ext cx="8603075" cy="3266408"/>
          </a:xfrm>
          <a:prstGeom prst="rect">
            <a:avLst/>
          </a:prstGeom>
        </p:spPr>
      </p:pic>
      <p:pic>
        <p:nvPicPr>
          <p:cNvPr id="3" name="Picture 2" descr="A close up of a map&#10;&#10;Description automatically generated">
            <a:extLst>
              <a:ext uri="{FF2B5EF4-FFF2-40B4-BE49-F238E27FC236}">
                <a16:creationId xmlns:a16="http://schemas.microsoft.com/office/drawing/2014/main" id="{9D5BF133-0C99-421B-BF0F-6F38E523FCC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815418" y="319801"/>
            <a:ext cx="11094827" cy="2998290"/>
          </a:xfrm>
          <a:prstGeom prst="rect">
            <a:avLst/>
          </a:prstGeom>
        </p:spPr>
      </p:pic>
      <p:sp>
        <p:nvSpPr>
          <p:cNvPr id="4" name="Rectangle 3">
            <a:extLst>
              <a:ext uri="{FF2B5EF4-FFF2-40B4-BE49-F238E27FC236}">
                <a16:creationId xmlns:a16="http://schemas.microsoft.com/office/drawing/2014/main" id="{B7CCD6F6-CFA9-44BA-8D78-C623759EA574}"/>
              </a:ext>
            </a:extLst>
          </p:cNvPr>
          <p:cNvSpPr/>
          <p:nvPr/>
        </p:nvSpPr>
        <p:spPr>
          <a:xfrm>
            <a:off x="203200" y="173318"/>
            <a:ext cx="505460" cy="652209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a:t>
            </a:r>
          </a:p>
          <a:p>
            <a:pPr algn="ctr"/>
            <a:r>
              <a:rPr lang="en-US" sz="3200" dirty="0"/>
              <a:t>a</a:t>
            </a:r>
          </a:p>
          <a:p>
            <a:pPr algn="ctr"/>
            <a:r>
              <a:rPr lang="en-US" sz="3200" dirty="0"/>
              <a:t>n</a:t>
            </a:r>
          </a:p>
          <a:p>
            <a:pPr algn="ctr"/>
            <a:r>
              <a:rPr lang="en-US" sz="3200" dirty="0"/>
              <a:t>d</a:t>
            </a:r>
          </a:p>
          <a:p>
            <a:pPr algn="ctr"/>
            <a:r>
              <a:rPr lang="en-US" sz="3200" dirty="0"/>
              <a:t>o</a:t>
            </a:r>
          </a:p>
          <a:p>
            <a:pPr algn="ctr"/>
            <a:r>
              <a:rPr lang="en-US" sz="3200" dirty="0"/>
              <a:t>m</a:t>
            </a:r>
          </a:p>
          <a:p>
            <a:pPr algn="ctr"/>
            <a:endParaRPr lang="en-US" sz="3200" dirty="0"/>
          </a:p>
          <a:p>
            <a:pPr algn="ctr"/>
            <a:r>
              <a:rPr lang="en-US" sz="3200" dirty="0"/>
              <a:t>F</a:t>
            </a:r>
          </a:p>
          <a:p>
            <a:pPr algn="ctr"/>
            <a:r>
              <a:rPr lang="en-US" sz="3200" dirty="0"/>
              <a:t>o</a:t>
            </a:r>
          </a:p>
          <a:p>
            <a:pPr algn="ctr"/>
            <a:r>
              <a:rPr lang="en-US" sz="3200" dirty="0"/>
              <a:t>r</a:t>
            </a:r>
          </a:p>
          <a:p>
            <a:pPr algn="ctr"/>
            <a:r>
              <a:rPr lang="en-US" sz="3200" dirty="0"/>
              <a:t>e</a:t>
            </a:r>
          </a:p>
          <a:p>
            <a:pPr algn="ctr"/>
            <a:r>
              <a:rPr lang="en-US" sz="3200" dirty="0"/>
              <a:t>s</a:t>
            </a:r>
          </a:p>
          <a:p>
            <a:pPr algn="ctr"/>
            <a:r>
              <a:rPr lang="en-US" sz="3200" dirty="0"/>
              <a:t>t</a:t>
            </a:r>
          </a:p>
        </p:txBody>
      </p:sp>
    </p:spTree>
    <p:extLst>
      <p:ext uri="{BB962C8B-B14F-4D97-AF65-F5344CB8AC3E}">
        <p14:creationId xmlns:p14="http://schemas.microsoft.com/office/powerpoint/2010/main" val="99391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271706" y="221258"/>
            <a:ext cx="493225" cy="6452649"/>
          </a:xfrm>
          <a:solidFill>
            <a:schemeClr val="accent4"/>
          </a:solidFill>
          <a:ln>
            <a:solidFill>
              <a:schemeClr val="tx2">
                <a:lumMod val="60000"/>
                <a:lumOff val="40000"/>
              </a:schemeClr>
            </a:solidFill>
          </a:ln>
          <a:effectLst>
            <a:outerShdw blurRad="50800" dist="38100" dir="8100000" algn="tr" rotWithShape="0">
              <a:prstClr val="black">
                <a:alpha val="40000"/>
              </a:prstClr>
            </a:outerShdw>
          </a:effectLst>
        </p:spPr>
        <p:txBody>
          <a:bodyPr vert="horz" lIns="91440" tIns="45720" rIns="91440" bIns="45720" rtlCol="0" anchor="ctr">
            <a:noAutofit/>
          </a:bodyPr>
          <a:lstStyle/>
          <a:p>
            <a:pPr algn="ctr"/>
            <a:r>
              <a:rPr lang="en-US" sz="3200" b="1" kern="1200" dirty="0">
                <a:solidFill>
                  <a:schemeClr val="bg1"/>
                </a:solidFill>
                <a:effectLst>
                  <a:outerShdw blurRad="38100" dist="38100" dir="2700000" algn="tl">
                    <a:srgbClr val="000000">
                      <a:alpha val="43137"/>
                    </a:srgbClr>
                  </a:outerShdw>
                </a:effectLst>
                <a:latin typeface="+mj-lt"/>
                <a:ea typeface="+mj-ea"/>
                <a:cs typeface="+mj-cs"/>
              </a:rPr>
              <a:t>R</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a</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n</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d</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o</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m</a:t>
            </a:r>
            <a:br>
              <a:rPr lang="en-US" sz="3200" b="1" dirty="0">
                <a:solidFill>
                  <a:schemeClr val="bg1"/>
                </a:solidFill>
                <a:effectLst>
                  <a:outerShdw blurRad="38100" dist="38100" dir="2700000" algn="tl">
                    <a:srgbClr val="000000">
                      <a:alpha val="43137"/>
                    </a:srgbClr>
                  </a:outerShdw>
                </a:effectLst>
              </a:rPr>
            </a:b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F</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o</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r</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e</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s</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t</a:t>
            </a:r>
            <a:endParaRPr lang="en-US" sz="3200" b="1" kern="1200"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6F2787B2-2919-4AC5-9217-9754F13D7DD9}"/>
              </a:ext>
            </a:extLst>
          </p:cNvPr>
          <p:cNvSpPr txBox="1"/>
          <p:nvPr/>
        </p:nvSpPr>
        <p:spPr>
          <a:xfrm>
            <a:off x="1033096" y="311009"/>
            <a:ext cx="4005629" cy="523220"/>
          </a:xfrm>
          <a:prstGeom prst="rect">
            <a:avLst/>
          </a:prstGeom>
          <a:noFill/>
        </p:spPr>
        <p:txBody>
          <a:bodyPr wrap="square" rtlCol="0">
            <a:spAutoFit/>
          </a:bodyPr>
          <a:lstStyle/>
          <a:p>
            <a:r>
              <a:rPr lang="en-US" sz="2800" b="1" dirty="0"/>
              <a:t>Tuning Hyperparameters</a:t>
            </a:r>
          </a:p>
        </p:txBody>
      </p:sp>
      <p:sp>
        <p:nvSpPr>
          <p:cNvPr id="7" name="TextBox 6">
            <a:extLst>
              <a:ext uri="{FF2B5EF4-FFF2-40B4-BE49-F238E27FC236}">
                <a16:creationId xmlns:a16="http://schemas.microsoft.com/office/drawing/2014/main" id="{40038EB0-AAFB-4E3B-9673-223937C7F1F4}"/>
              </a:ext>
            </a:extLst>
          </p:cNvPr>
          <p:cNvSpPr txBox="1"/>
          <p:nvPr/>
        </p:nvSpPr>
        <p:spPr>
          <a:xfrm>
            <a:off x="858124" y="998277"/>
            <a:ext cx="4677656" cy="4001095"/>
          </a:xfrm>
          <a:prstGeom prst="rect">
            <a:avLst/>
          </a:prstGeom>
          <a:noFill/>
        </p:spPr>
        <p:txBody>
          <a:bodyPr wrap="square" rtlCol="0">
            <a:spAutoFit/>
          </a:bodyPr>
          <a:lstStyle/>
          <a:p>
            <a:pPr marL="285750" indent="-285750">
              <a:buFont typeface="Arial" panose="020B0604020202020204" pitchFamily="34" charset="0"/>
              <a:buChar char="•"/>
            </a:pPr>
            <a:r>
              <a:rPr lang="en-US" dirty="0" err="1"/>
              <a:t>GridSearchCV</a:t>
            </a:r>
            <a:r>
              <a:rPr lang="en-US" dirty="0"/>
              <a:t> revealed that increasing </a:t>
            </a:r>
            <a:r>
              <a:rPr lang="en-US" dirty="0" err="1"/>
              <a:t>n_estimators</a:t>
            </a:r>
            <a:r>
              <a:rPr lang="en-US" dirty="0"/>
              <a:t> beyond a certain point did not improve accuracy. Increasing </a:t>
            </a:r>
            <a:r>
              <a:rPr lang="en-US" dirty="0" err="1"/>
              <a:t>max_depth</a:t>
            </a:r>
            <a:r>
              <a:rPr lang="en-US" dirty="0"/>
              <a:t> improved accuracy up to a certain point, then reduced it.</a:t>
            </a:r>
          </a:p>
          <a:p>
            <a:endParaRPr lang="en-US" sz="1200" dirty="0"/>
          </a:p>
          <a:p>
            <a:pPr marL="285750" indent="-285750">
              <a:buFont typeface="Arial" panose="020B0604020202020204" pitchFamily="34" charset="0"/>
              <a:buChar char="•"/>
            </a:pPr>
            <a:r>
              <a:rPr lang="en-US" dirty="0"/>
              <a:t>A more thorough </a:t>
            </a:r>
            <a:r>
              <a:rPr lang="en-US" dirty="0" err="1"/>
              <a:t>GridSearch</a:t>
            </a:r>
            <a:r>
              <a:rPr lang="en-US" dirty="0"/>
              <a:t>, the best parameters found are in the table below; yielding scores of </a:t>
            </a:r>
            <a:r>
              <a:rPr lang="en-US" b="1" i="1" dirty="0"/>
              <a:t>R</a:t>
            </a:r>
            <a:r>
              <a:rPr lang="en-US" b="1" i="1" baseline="30000" dirty="0"/>
              <a:t>2</a:t>
            </a:r>
            <a:r>
              <a:rPr lang="en-US" b="1" i="1" dirty="0"/>
              <a:t> = 0.911</a:t>
            </a:r>
            <a:r>
              <a:rPr lang="en-US" dirty="0"/>
              <a:t> on the training set and </a:t>
            </a:r>
            <a:r>
              <a:rPr lang="en-US" b="1" i="1" dirty="0"/>
              <a:t>R</a:t>
            </a:r>
            <a:r>
              <a:rPr lang="en-US" b="1" i="1" baseline="30000" dirty="0"/>
              <a:t>2</a:t>
            </a:r>
            <a:r>
              <a:rPr lang="en-US" b="1" i="1" dirty="0"/>
              <a:t> = 0.859</a:t>
            </a:r>
            <a:r>
              <a:rPr lang="en-US" dirty="0"/>
              <a:t> on the test set</a:t>
            </a:r>
          </a:p>
          <a:p>
            <a:endParaRPr lang="en-US" sz="1200" dirty="0"/>
          </a:p>
          <a:p>
            <a:pPr marL="285750" indent="-285750">
              <a:buFont typeface="Arial" panose="020B0604020202020204" pitchFamily="34" charset="0"/>
              <a:buChar char="•"/>
            </a:pPr>
            <a:r>
              <a:rPr lang="en-US" dirty="0"/>
              <a:t>The adjusted R</a:t>
            </a:r>
            <a:r>
              <a:rPr lang="en-US" baseline="30000" dirty="0"/>
              <a:t>2</a:t>
            </a:r>
            <a:r>
              <a:rPr lang="en-US" dirty="0"/>
              <a:t> on the test set was </a:t>
            </a:r>
            <a:r>
              <a:rPr lang="en-US" b="1" i="1" dirty="0"/>
              <a:t>R</a:t>
            </a:r>
            <a:r>
              <a:rPr lang="en-US" b="1" i="1" baseline="30000" dirty="0"/>
              <a:t>2</a:t>
            </a:r>
            <a:r>
              <a:rPr lang="en-US" b="1" i="1" baseline="-25000" dirty="0"/>
              <a:t>adjusted</a:t>
            </a:r>
            <a:r>
              <a:rPr lang="en-US" b="1" i="1" dirty="0"/>
              <a:t> = 0.854</a:t>
            </a:r>
            <a:endParaRPr lang="en-US" dirty="0">
              <a:solidFill>
                <a:srgbClr val="000000"/>
              </a:solidFill>
            </a:endParaRPr>
          </a:p>
          <a:p>
            <a:pPr marL="285750" indent="-285750">
              <a:buFont typeface="Arial" panose="020B0604020202020204" pitchFamily="34" charset="0"/>
              <a:buChar char="•"/>
            </a:pPr>
            <a:endParaRPr lang="en-US" sz="1600" dirty="0"/>
          </a:p>
          <a:p>
            <a:endParaRPr lang="en-US" sz="1600" dirty="0"/>
          </a:p>
        </p:txBody>
      </p:sp>
      <p:pic>
        <p:nvPicPr>
          <p:cNvPr id="4" name="Picture 3" descr="A close up of a map&#10;&#10;Description automatically generated">
            <a:extLst>
              <a:ext uri="{FF2B5EF4-FFF2-40B4-BE49-F238E27FC236}">
                <a16:creationId xmlns:a16="http://schemas.microsoft.com/office/drawing/2014/main" id="{190EB591-15B8-4F93-9E43-01979F191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8722" y="1279532"/>
            <a:ext cx="6367424" cy="4553199"/>
          </a:xfrm>
          <a:prstGeom prst="rect">
            <a:avLst/>
          </a:prstGeom>
        </p:spPr>
      </p:pic>
      <p:graphicFrame>
        <p:nvGraphicFramePr>
          <p:cNvPr id="9" name="Table 8">
            <a:extLst>
              <a:ext uri="{FF2B5EF4-FFF2-40B4-BE49-F238E27FC236}">
                <a16:creationId xmlns:a16="http://schemas.microsoft.com/office/drawing/2014/main" id="{52F68625-4BE1-4D65-9392-5FFBF41761CA}"/>
              </a:ext>
            </a:extLst>
          </p:cNvPr>
          <p:cNvGraphicFramePr>
            <a:graphicFrameLocks noGrp="1"/>
          </p:cNvGraphicFramePr>
          <p:nvPr>
            <p:extLst>
              <p:ext uri="{D42A27DB-BD31-4B8C-83A1-F6EECF244321}">
                <p14:modId xmlns:p14="http://schemas.microsoft.com/office/powerpoint/2010/main" val="1282449173"/>
              </p:ext>
            </p:extLst>
          </p:nvPr>
        </p:nvGraphicFramePr>
        <p:xfrm>
          <a:off x="1122964" y="4640321"/>
          <a:ext cx="4204138" cy="2026920"/>
        </p:xfrm>
        <a:graphic>
          <a:graphicData uri="http://schemas.openxmlformats.org/drawingml/2006/table">
            <a:tbl>
              <a:tblPr/>
              <a:tblGrid>
                <a:gridCol w="2102069">
                  <a:extLst>
                    <a:ext uri="{9D8B030D-6E8A-4147-A177-3AD203B41FA5}">
                      <a16:colId xmlns:a16="http://schemas.microsoft.com/office/drawing/2014/main" val="607267022"/>
                    </a:ext>
                  </a:extLst>
                </a:gridCol>
                <a:gridCol w="2102069">
                  <a:extLst>
                    <a:ext uri="{9D8B030D-6E8A-4147-A177-3AD203B41FA5}">
                      <a16:colId xmlns:a16="http://schemas.microsoft.com/office/drawing/2014/main" val="2045065287"/>
                    </a:ext>
                  </a:extLst>
                </a:gridCol>
              </a:tblGrid>
              <a:tr h="0">
                <a:tc>
                  <a:txBody>
                    <a:bodyPr/>
                    <a:lstStyle/>
                    <a:p>
                      <a:pPr algn="l"/>
                      <a:r>
                        <a:rPr lang="en-US" sz="1600" b="1">
                          <a:effectLst/>
                        </a:rPr>
                        <a:t>Hyperparameter</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b="1">
                          <a:effectLst/>
                        </a:rPr>
                        <a:t>Tuned Value</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18853872"/>
                  </a:ext>
                </a:extLst>
              </a:tr>
              <a:tr h="0">
                <a:tc>
                  <a:txBody>
                    <a:bodyPr/>
                    <a:lstStyle/>
                    <a:p>
                      <a:pPr algn="l"/>
                      <a:r>
                        <a:rPr lang="en-US" sz="1600">
                          <a:effectLst/>
                        </a:rPr>
                        <a:t>n_estimators</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500</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884588903"/>
                  </a:ext>
                </a:extLst>
              </a:tr>
              <a:tr h="0">
                <a:tc>
                  <a:txBody>
                    <a:bodyPr/>
                    <a:lstStyle/>
                    <a:p>
                      <a:pPr algn="l"/>
                      <a:r>
                        <a:rPr lang="en-US" sz="1600" dirty="0" err="1">
                          <a:effectLst/>
                        </a:rPr>
                        <a:t>max_depth</a:t>
                      </a:r>
                      <a:endParaRPr lang="en-US" sz="1600" dirty="0">
                        <a:effectLst/>
                      </a:endParaRP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8</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73073532"/>
                  </a:ext>
                </a:extLst>
              </a:tr>
              <a:tr h="0">
                <a:tc>
                  <a:txBody>
                    <a:bodyPr/>
                    <a:lstStyle/>
                    <a:p>
                      <a:pPr algn="l"/>
                      <a:r>
                        <a:rPr lang="en-US" sz="1600">
                          <a:effectLst/>
                        </a:rPr>
                        <a:t>max_features</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sqrt</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286101581"/>
                  </a:ext>
                </a:extLst>
              </a:tr>
              <a:tr h="0">
                <a:tc>
                  <a:txBody>
                    <a:bodyPr/>
                    <a:lstStyle/>
                    <a:p>
                      <a:pPr algn="l"/>
                      <a:r>
                        <a:rPr lang="en-US" sz="1600">
                          <a:effectLst/>
                        </a:rPr>
                        <a:t>min_sample_leaf</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a:effectLst/>
                        </a:rPr>
                        <a:t>1</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144206170"/>
                  </a:ext>
                </a:extLst>
              </a:tr>
              <a:tr h="0">
                <a:tc>
                  <a:txBody>
                    <a:bodyPr/>
                    <a:lstStyle/>
                    <a:p>
                      <a:pPr algn="l"/>
                      <a:r>
                        <a:rPr lang="en-US" sz="1600">
                          <a:effectLst/>
                        </a:rPr>
                        <a:t>min_sample_split</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tc>
                  <a:txBody>
                    <a:bodyPr/>
                    <a:lstStyle/>
                    <a:p>
                      <a:pPr algn="ctr"/>
                      <a:r>
                        <a:rPr lang="en-US" sz="1600">
                          <a:effectLst/>
                        </a:rPr>
                        <a:t>2</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442284664"/>
                  </a:ext>
                </a:extLst>
              </a:tr>
              <a:tr h="0">
                <a:tc>
                  <a:txBody>
                    <a:bodyPr/>
                    <a:lstStyle/>
                    <a:p>
                      <a:pPr algn="l"/>
                      <a:r>
                        <a:rPr lang="en-US" sz="1600" dirty="0">
                          <a:effectLst/>
                        </a:rPr>
                        <a:t>bootstrap</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tc>
                  <a:txBody>
                    <a:bodyPr/>
                    <a:lstStyle/>
                    <a:p>
                      <a:pPr algn="ctr"/>
                      <a:r>
                        <a:rPr lang="en-US" sz="1600" dirty="0">
                          <a:effectLst/>
                        </a:rPr>
                        <a:t>True</a:t>
                      </a:r>
                    </a:p>
                  </a:txBody>
                  <a:tcPr marL="49530" marR="49530" marT="22860" marB="22860" anchor="ctr">
                    <a:lnL w="3810" cap="flat" cmpd="sng" algn="ctr">
                      <a:solidFill>
                        <a:srgbClr val="DFE2E5"/>
                      </a:solidFill>
                      <a:prstDash val="solid"/>
                      <a:round/>
                      <a:headEnd type="none" w="med" len="med"/>
                      <a:tailEnd type="none" w="med" len="med"/>
                    </a:lnL>
                    <a:lnR w="3810" cap="flat" cmpd="sng" algn="ctr">
                      <a:solidFill>
                        <a:srgbClr val="DFE2E5"/>
                      </a:solidFill>
                      <a:prstDash val="solid"/>
                      <a:round/>
                      <a:headEnd type="none" w="med" len="med"/>
                      <a:tailEnd type="none" w="med" len="med"/>
                    </a:lnR>
                    <a:lnT w="3810" cap="flat" cmpd="sng" algn="ctr">
                      <a:solidFill>
                        <a:srgbClr val="DFE2E5"/>
                      </a:solidFill>
                      <a:prstDash val="solid"/>
                      <a:round/>
                      <a:headEnd type="none" w="med" len="med"/>
                      <a:tailEnd type="none" w="med" len="med"/>
                    </a:lnT>
                    <a:lnB w="381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122484128"/>
                  </a:ext>
                </a:extLst>
              </a:tr>
            </a:tbl>
          </a:graphicData>
        </a:graphic>
      </p:graphicFrame>
      <p:sp>
        <p:nvSpPr>
          <p:cNvPr id="10" name="Rectangle 9">
            <a:extLst>
              <a:ext uri="{FF2B5EF4-FFF2-40B4-BE49-F238E27FC236}">
                <a16:creationId xmlns:a16="http://schemas.microsoft.com/office/drawing/2014/main" id="{13CC0967-8293-4024-A1F4-0AA85F66B175}"/>
              </a:ext>
            </a:extLst>
          </p:cNvPr>
          <p:cNvSpPr/>
          <p:nvPr/>
        </p:nvSpPr>
        <p:spPr>
          <a:xfrm>
            <a:off x="5569196" y="5804890"/>
            <a:ext cx="6367424" cy="424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F9FB47C-FA63-4580-AA0B-ADCD44C5B1DC}"/>
              </a:ext>
            </a:extLst>
          </p:cNvPr>
          <p:cNvSpPr/>
          <p:nvPr/>
        </p:nvSpPr>
        <p:spPr>
          <a:xfrm>
            <a:off x="5569190" y="854262"/>
            <a:ext cx="6367424" cy="424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31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271706" y="221258"/>
            <a:ext cx="493225" cy="6452649"/>
          </a:xfrm>
          <a:solidFill>
            <a:schemeClr val="accent4"/>
          </a:solidFill>
          <a:ln>
            <a:solidFill>
              <a:schemeClr val="tx2">
                <a:lumMod val="60000"/>
                <a:lumOff val="40000"/>
              </a:schemeClr>
            </a:solidFill>
          </a:ln>
          <a:effectLst>
            <a:outerShdw blurRad="50800" dist="38100" dir="8100000" algn="tr" rotWithShape="0">
              <a:prstClr val="black">
                <a:alpha val="40000"/>
              </a:prstClr>
            </a:outerShdw>
          </a:effectLst>
        </p:spPr>
        <p:txBody>
          <a:bodyPr vert="horz" lIns="91440" tIns="45720" rIns="91440" bIns="45720" rtlCol="0" anchor="ctr">
            <a:noAutofit/>
          </a:bodyPr>
          <a:lstStyle/>
          <a:p>
            <a:pPr algn="ctr"/>
            <a:r>
              <a:rPr lang="en-US" sz="3200" b="1" kern="1200" dirty="0">
                <a:solidFill>
                  <a:schemeClr val="bg1"/>
                </a:solidFill>
                <a:effectLst>
                  <a:outerShdw blurRad="38100" dist="38100" dir="2700000" algn="tl">
                    <a:srgbClr val="000000">
                      <a:alpha val="43137"/>
                    </a:srgbClr>
                  </a:outerShdw>
                </a:effectLst>
                <a:latin typeface="+mj-lt"/>
                <a:ea typeface="+mj-ea"/>
                <a:cs typeface="+mj-cs"/>
              </a:rPr>
              <a:t>R</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a</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n</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d</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o</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m</a:t>
            </a:r>
            <a:br>
              <a:rPr lang="en-US" sz="3200" b="1" dirty="0">
                <a:solidFill>
                  <a:schemeClr val="bg1"/>
                </a:solidFill>
                <a:effectLst>
                  <a:outerShdw blurRad="38100" dist="38100" dir="2700000" algn="tl">
                    <a:srgbClr val="000000">
                      <a:alpha val="43137"/>
                    </a:srgbClr>
                  </a:outerShdw>
                </a:effectLst>
              </a:rPr>
            </a:b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F</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o</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r</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e</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s</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t</a:t>
            </a:r>
            <a:endParaRPr lang="en-US" sz="3200" b="1" kern="1200"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6F2787B2-2919-4AC5-9217-9754F13D7DD9}"/>
              </a:ext>
            </a:extLst>
          </p:cNvPr>
          <p:cNvSpPr txBox="1"/>
          <p:nvPr/>
        </p:nvSpPr>
        <p:spPr>
          <a:xfrm>
            <a:off x="1033096" y="311009"/>
            <a:ext cx="4005629" cy="523220"/>
          </a:xfrm>
          <a:prstGeom prst="rect">
            <a:avLst/>
          </a:prstGeom>
          <a:noFill/>
        </p:spPr>
        <p:txBody>
          <a:bodyPr wrap="square" rtlCol="0">
            <a:spAutoFit/>
          </a:bodyPr>
          <a:lstStyle/>
          <a:p>
            <a:r>
              <a:rPr lang="en-US" sz="2800" b="1" dirty="0"/>
              <a:t>Feature Importance</a:t>
            </a:r>
          </a:p>
        </p:txBody>
      </p:sp>
      <p:sp>
        <p:nvSpPr>
          <p:cNvPr id="7" name="TextBox 6">
            <a:extLst>
              <a:ext uri="{FF2B5EF4-FFF2-40B4-BE49-F238E27FC236}">
                <a16:creationId xmlns:a16="http://schemas.microsoft.com/office/drawing/2014/main" id="{40038EB0-AAFB-4E3B-9673-223937C7F1F4}"/>
              </a:ext>
            </a:extLst>
          </p:cNvPr>
          <p:cNvSpPr txBox="1"/>
          <p:nvPr/>
        </p:nvSpPr>
        <p:spPr>
          <a:xfrm>
            <a:off x="858124" y="998277"/>
            <a:ext cx="4677656"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 par with the correlation matrix, Health, GDP, and Support being the most important (Health is ranked the most important here)</a:t>
            </a:r>
            <a:endParaRPr lang="en-US" sz="1600" dirty="0"/>
          </a:p>
        </p:txBody>
      </p:sp>
      <p:pic>
        <p:nvPicPr>
          <p:cNvPr id="5" name="Picture 4" descr="A screenshot of a cell phone&#10;&#10;Description automatically generated">
            <a:extLst>
              <a:ext uri="{FF2B5EF4-FFF2-40B4-BE49-F238E27FC236}">
                <a16:creationId xmlns:a16="http://schemas.microsoft.com/office/drawing/2014/main" id="{D2CAA4D5-595F-43D6-BF5F-4E51A788C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00" y="981333"/>
            <a:ext cx="6137099" cy="515078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E6D076DA-6B90-45C1-89ED-B15DDD492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719" y="2359675"/>
            <a:ext cx="3491406" cy="2954492"/>
          </a:xfrm>
          <a:prstGeom prst="rect">
            <a:avLst/>
          </a:prstGeom>
        </p:spPr>
      </p:pic>
      <p:sp>
        <p:nvSpPr>
          <p:cNvPr id="8" name="Arrow: Right 7">
            <a:extLst>
              <a:ext uri="{FF2B5EF4-FFF2-40B4-BE49-F238E27FC236}">
                <a16:creationId xmlns:a16="http://schemas.microsoft.com/office/drawing/2014/main" id="{38769C0A-897F-4D9F-90FE-00CD2C97BC04}"/>
              </a:ext>
            </a:extLst>
          </p:cNvPr>
          <p:cNvSpPr/>
          <p:nvPr/>
        </p:nvSpPr>
        <p:spPr>
          <a:xfrm>
            <a:off x="4653125" y="3667648"/>
            <a:ext cx="999274" cy="227552"/>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905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934455-7D28-48F6-9A88-1351BD130388}"/>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Conclusions</a:t>
            </a:r>
          </a:p>
        </p:txBody>
      </p:sp>
      <p:sp>
        <p:nvSpPr>
          <p:cNvPr id="4" name="TextBox 3">
            <a:extLst>
              <a:ext uri="{FF2B5EF4-FFF2-40B4-BE49-F238E27FC236}">
                <a16:creationId xmlns:a16="http://schemas.microsoft.com/office/drawing/2014/main" id="{8EB79D28-D519-4498-9569-01308EAB604B}"/>
              </a:ext>
            </a:extLst>
          </p:cNvPr>
          <p:cNvSpPr txBox="1"/>
          <p:nvPr/>
        </p:nvSpPr>
        <p:spPr>
          <a:xfrm>
            <a:off x="6090574" y="548640"/>
            <a:ext cx="5461347" cy="5880295"/>
          </a:xfrm>
          <a:prstGeom prst="rect">
            <a:avLst/>
          </a:prstGeom>
        </p:spPr>
        <p:txBody>
          <a:bodyPr vert="horz" lIns="91440" tIns="45720" rIns="91440" bIns="45720" rtlCol="0" anchor="ctr">
            <a:normAutofit/>
          </a:bodyPr>
          <a:lstStyle/>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marL="742950" lvl="1" indent="-228600">
              <a:lnSpc>
                <a:spcPct val="90000"/>
              </a:lnSpc>
              <a:spcAft>
                <a:spcPts val="600"/>
              </a:spcAft>
              <a:buFont typeface="Arial" panose="020B0604020202020204" pitchFamily="34" charset="0"/>
              <a:buChar char="•"/>
            </a:pPr>
            <a:endParaRPr lang="en-US" sz="1300" dirty="0">
              <a:solidFill>
                <a:srgbClr val="000000"/>
              </a:solidFill>
            </a:endParaRPr>
          </a:p>
          <a:p>
            <a:pPr indent="-228600">
              <a:lnSpc>
                <a:spcPct val="90000"/>
              </a:lnSpc>
              <a:spcAft>
                <a:spcPts val="600"/>
              </a:spcAft>
              <a:buFont typeface="Arial" panose="020B0604020202020204" pitchFamily="34" charset="0"/>
              <a:buChar char="•"/>
            </a:pPr>
            <a:endParaRPr lang="en-US" sz="1300" dirty="0">
              <a:solidFill>
                <a:srgbClr val="000000"/>
              </a:solidFill>
            </a:endParaRPr>
          </a:p>
        </p:txBody>
      </p:sp>
      <p:sp>
        <p:nvSpPr>
          <p:cNvPr id="10" name="TextBox 9">
            <a:extLst>
              <a:ext uri="{FF2B5EF4-FFF2-40B4-BE49-F238E27FC236}">
                <a16:creationId xmlns:a16="http://schemas.microsoft.com/office/drawing/2014/main" id="{74DAD8B0-DBBA-E243-800B-E379630024C0}"/>
              </a:ext>
            </a:extLst>
          </p:cNvPr>
          <p:cNvSpPr txBox="1"/>
          <p:nvPr/>
        </p:nvSpPr>
        <p:spPr>
          <a:xfrm>
            <a:off x="5770830" y="272209"/>
            <a:ext cx="6082109" cy="6247864"/>
          </a:xfrm>
          <a:prstGeom prst="rect">
            <a:avLst/>
          </a:prstGeom>
          <a:noFill/>
        </p:spPr>
        <p:txBody>
          <a:bodyPr wrap="square" rtlCol="0">
            <a:spAutoFit/>
          </a:bodyPr>
          <a:lstStyle/>
          <a:p>
            <a:pPr marL="285750" indent="-285750">
              <a:buFont typeface="Arial" panose="020B0604020202020204" pitchFamily="34" charset="0"/>
              <a:buChar char="•"/>
            </a:pPr>
            <a:r>
              <a:rPr lang="en-US" sz="2000" dirty="0"/>
              <a:t>Methods of feature selection indicated all features were meaningful additions to models</a:t>
            </a:r>
          </a:p>
          <a:p>
            <a:r>
              <a:rPr lang="en-US" sz="2000" dirty="0"/>
              <a:t>     </a:t>
            </a:r>
            <a:r>
              <a:rPr lang="en-US" sz="2000" i="1" dirty="0"/>
              <a:t>(correlation matrix and p-values)</a:t>
            </a:r>
          </a:p>
          <a:p>
            <a:endParaRPr lang="en-US" sz="2000" dirty="0"/>
          </a:p>
          <a:p>
            <a:pPr marL="342900" indent="-342900">
              <a:buFont typeface="Arial" panose="020B0604020202020204" pitchFamily="34" charset="0"/>
              <a:buChar char="•"/>
            </a:pPr>
            <a:r>
              <a:rPr lang="en-US" sz="2000" dirty="0"/>
              <a:t>Linear Regression resulted in </a:t>
            </a:r>
            <a:r>
              <a:rPr lang="en-US" sz="2000" b="1" i="1" dirty="0"/>
              <a:t>R</a:t>
            </a:r>
            <a:r>
              <a:rPr lang="en-US" sz="2000" b="1" i="1" baseline="30000" dirty="0"/>
              <a:t>2</a:t>
            </a:r>
            <a:r>
              <a:rPr lang="en-US" sz="2000" b="1" i="1" baseline="-25000" dirty="0"/>
              <a:t>adjusted</a:t>
            </a:r>
            <a:r>
              <a:rPr lang="en-US" sz="2000" b="1" i="1" dirty="0"/>
              <a:t> = 73%</a:t>
            </a:r>
          </a:p>
          <a:p>
            <a:r>
              <a:rPr lang="en-US" sz="2000" b="1" i="1" dirty="0"/>
              <a:t>       </a:t>
            </a:r>
            <a:r>
              <a:rPr lang="en-US" sz="2000" i="1" dirty="0"/>
              <a:t>(higher than first project)</a:t>
            </a:r>
          </a:p>
          <a:p>
            <a:endParaRPr lang="en-US" sz="2000" dirty="0"/>
          </a:p>
          <a:p>
            <a:pPr marL="342900" indent="-342900">
              <a:buFont typeface="Arial" panose="020B0604020202020204" pitchFamily="34" charset="0"/>
              <a:buChar char="•"/>
            </a:pPr>
            <a:r>
              <a:rPr lang="en-US" sz="2000" dirty="0"/>
              <a:t>Feature importance in LR indicated </a:t>
            </a:r>
            <a:r>
              <a:rPr lang="en-US" sz="2000" b="1" dirty="0"/>
              <a:t>Support</a:t>
            </a:r>
            <a:r>
              <a:rPr lang="en-US" sz="2000" dirty="0"/>
              <a:t> to be most important feature, reducing score the most</a:t>
            </a:r>
          </a:p>
          <a:p>
            <a:r>
              <a:rPr lang="en-US" sz="2000" dirty="0"/>
              <a:t>       </a:t>
            </a:r>
            <a:r>
              <a:rPr lang="en-US" sz="2000" b="1" dirty="0"/>
              <a:t>(</a:t>
            </a:r>
            <a:r>
              <a:rPr lang="en-US" sz="2000" b="1" i="1" dirty="0"/>
              <a:t>R</a:t>
            </a:r>
            <a:r>
              <a:rPr lang="en-US" sz="2000" b="1" i="1" baseline="30000" dirty="0"/>
              <a:t>2</a:t>
            </a:r>
            <a:r>
              <a:rPr lang="en-US" sz="2000" b="1" i="1" baseline="-25000" dirty="0"/>
              <a:t>adjusted</a:t>
            </a:r>
            <a:r>
              <a:rPr lang="en-US" sz="2000" b="1" i="1" dirty="0"/>
              <a:t> = 69%)</a:t>
            </a:r>
          </a:p>
          <a:p>
            <a:endParaRPr lang="en-US" sz="2000" b="1" i="1" dirty="0"/>
          </a:p>
          <a:p>
            <a:pPr marL="342900" indent="-342900">
              <a:buFont typeface="Arial" panose="020B0604020202020204" pitchFamily="34" charset="0"/>
              <a:buChar char="•"/>
            </a:pPr>
            <a:r>
              <a:rPr lang="en-US" sz="2000" dirty="0"/>
              <a:t>Random Forest Regression was more accurate with </a:t>
            </a:r>
            <a:r>
              <a:rPr lang="en-US" sz="2000" b="1" i="1" dirty="0"/>
              <a:t>R</a:t>
            </a:r>
            <a:r>
              <a:rPr lang="en-US" sz="2000" b="1" i="1" baseline="30000" dirty="0"/>
              <a:t>2</a:t>
            </a:r>
            <a:r>
              <a:rPr lang="en-US" sz="2000" b="1" i="1" baseline="-25000" dirty="0"/>
              <a:t>adjusted</a:t>
            </a:r>
            <a:r>
              <a:rPr lang="en-US" sz="2000" b="1" i="1" dirty="0"/>
              <a:t> = 85% </a:t>
            </a:r>
            <a:r>
              <a:rPr lang="en-US" sz="2000" dirty="0"/>
              <a:t>on the test set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Limiting the </a:t>
            </a:r>
            <a:r>
              <a:rPr lang="en-US" sz="2000" dirty="0" err="1"/>
              <a:t>max_depth</a:t>
            </a:r>
            <a:r>
              <a:rPr lang="en-US" sz="2000" dirty="0"/>
              <a:t> in RFR seemed to keep testing and training scores closer together, indicating less overfitting of the training set</a:t>
            </a:r>
          </a:p>
          <a:p>
            <a:endParaRPr lang="en-US" sz="2000" dirty="0"/>
          </a:p>
          <a:p>
            <a:pPr marL="285750" indent="-285750">
              <a:buFont typeface="Arial" panose="020B0604020202020204" pitchFamily="34" charset="0"/>
              <a:buChar char="•"/>
            </a:pPr>
            <a:r>
              <a:rPr lang="en-US" sz="2000" dirty="0"/>
              <a:t>Feature importance in RFR indicated </a:t>
            </a:r>
            <a:r>
              <a:rPr lang="en-US" sz="2000" b="1" dirty="0"/>
              <a:t>Health</a:t>
            </a:r>
            <a:r>
              <a:rPr lang="en-US" sz="2000" dirty="0"/>
              <a:t> to be the most important, followed by GDP and Support</a:t>
            </a:r>
          </a:p>
        </p:txBody>
      </p:sp>
    </p:spTree>
    <p:extLst>
      <p:ext uri="{BB962C8B-B14F-4D97-AF65-F5344CB8AC3E}">
        <p14:creationId xmlns:p14="http://schemas.microsoft.com/office/powerpoint/2010/main" val="356830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49FEE-3C34-4FC3-849D-EF787276FB46}"/>
              </a:ext>
            </a:extLst>
          </p:cNvPr>
          <p:cNvSpPr>
            <a:spLocks noGrp="1"/>
          </p:cNvSpPr>
          <p:nvPr>
            <p:ph type="title"/>
          </p:nvPr>
        </p:nvSpPr>
        <p:spPr>
          <a:xfrm>
            <a:off x="1045028" y="1336329"/>
            <a:ext cx="3892732" cy="4382588"/>
          </a:xfrm>
        </p:spPr>
        <p:txBody>
          <a:bodyPr vert="horz" lIns="91440" tIns="45720" rIns="91440" bIns="45720" rtlCol="0" anchor="ctr">
            <a:normAutofit/>
          </a:bodyPr>
          <a:lstStyle/>
          <a:p>
            <a:r>
              <a:rPr lang="en-US" sz="5400" kern="1200" dirty="0">
                <a:solidFill>
                  <a:schemeClr val="tx1"/>
                </a:solidFill>
                <a:latin typeface="+mj-lt"/>
                <a:ea typeface="+mj-ea"/>
                <a:cs typeface="+mj-cs"/>
              </a:rPr>
              <a:t>Introduction</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3BDC8E-A021-4567-B161-B0F4562B8685}"/>
              </a:ext>
            </a:extLst>
          </p:cNvPr>
          <p:cNvSpPr txBox="1"/>
          <p:nvPr/>
        </p:nvSpPr>
        <p:spPr>
          <a:xfrm>
            <a:off x="5786932" y="982976"/>
            <a:ext cx="5869402" cy="5120635"/>
          </a:xfrm>
          <a:prstGeom prst="rect">
            <a:avLst/>
          </a:prstGeom>
        </p:spPr>
        <p:txBody>
          <a:bodyPr vert="horz" lIns="91440" tIns="45720" rIns="91440" bIns="45720" rtlCol="0" anchor="ctr">
            <a:noAutofit/>
          </a:bodyPr>
          <a:lstStyle/>
          <a:p>
            <a:pPr indent="-228600" algn="just">
              <a:lnSpc>
                <a:spcPct val="90000"/>
              </a:lnSpc>
              <a:spcAft>
                <a:spcPts val="600"/>
              </a:spcAft>
              <a:buFont typeface="Arial" panose="020B0604020202020204" pitchFamily="34" charset="0"/>
              <a:buChar char="•"/>
            </a:pPr>
            <a:r>
              <a:rPr lang="en-US" sz="2400" dirty="0"/>
              <a:t>The project is based on The World Happiness Report issued annually by the United Nations. This concept goes well with the idea of Machine Learning because it is an attempt to quantify human emotion. </a:t>
            </a:r>
            <a:endParaRPr lang="en-US" sz="2400" dirty="0">
              <a:effectLst/>
            </a:endParaRPr>
          </a:p>
          <a:p>
            <a:pPr indent="-228600">
              <a:lnSpc>
                <a:spcPct val="90000"/>
              </a:lnSpc>
              <a:spcAft>
                <a:spcPts val="600"/>
              </a:spcAft>
              <a:buFont typeface="Arial" panose="020B0604020202020204" pitchFamily="34" charset="0"/>
              <a:buChar char="•"/>
            </a:pPr>
            <a:endParaRPr lang="en-US" sz="2400" dirty="0"/>
          </a:p>
          <a:p>
            <a:pPr indent="-228600" algn="just">
              <a:lnSpc>
                <a:spcPct val="90000"/>
              </a:lnSpc>
              <a:spcAft>
                <a:spcPts val="600"/>
              </a:spcAft>
              <a:buFont typeface="Arial" panose="020B0604020202020204" pitchFamily="34" charset="0"/>
              <a:buChar char="•"/>
            </a:pPr>
            <a:r>
              <a:rPr lang="en-US" sz="2400" dirty="0"/>
              <a:t>Respondents in each country were asked a basic question: </a:t>
            </a:r>
            <a:r>
              <a:rPr lang="en-US" sz="2400" b="1" dirty="0"/>
              <a:t>"Imagine that life is a ladder, with the bottom rung being the worst life you can imagine and the top rung being the best life you can imagine, where are you on the ladder?”</a:t>
            </a:r>
            <a:r>
              <a:rPr lang="en-US" sz="2400" dirty="0"/>
              <a:t> </a:t>
            </a:r>
            <a:endParaRPr lang="en-US" sz="2400" dirty="0">
              <a:effectLst/>
            </a:endParaRPr>
          </a:p>
        </p:txBody>
      </p:sp>
    </p:spTree>
    <p:extLst>
      <p:ext uri="{BB962C8B-B14F-4D97-AF65-F5344CB8AC3E}">
        <p14:creationId xmlns:p14="http://schemas.microsoft.com/office/powerpoint/2010/main" val="6886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BBF4B464-C9C1-4D95-8358-705CFA3C3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169" y="681571"/>
            <a:ext cx="6835661" cy="5571066"/>
          </a:xfrm>
          <a:prstGeom prst="rect">
            <a:avLst/>
          </a:prstGeom>
        </p:spPr>
      </p:pic>
      <p:sp>
        <p:nvSpPr>
          <p:cNvPr id="5" name="Frame 4">
            <a:extLst>
              <a:ext uri="{FF2B5EF4-FFF2-40B4-BE49-F238E27FC236}">
                <a16:creationId xmlns:a16="http://schemas.microsoft.com/office/drawing/2014/main" id="{F480CF36-8613-43DE-B000-2C8A5504D817}"/>
              </a:ext>
            </a:extLst>
          </p:cNvPr>
          <p:cNvSpPr/>
          <p:nvPr/>
        </p:nvSpPr>
        <p:spPr>
          <a:xfrm>
            <a:off x="0" y="0"/>
            <a:ext cx="12192000" cy="6858000"/>
          </a:xfrm>
          <a:prstGeom prst="frame">
            <a:avLst/>
          </a:prstGeom>
          <a:solidFill>
            <a:schemeClr val="tx2">
              <a:lumMod val="75000"/>
            </a:schemeClr>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descr="A screenshot of a cell phone&#10;&#10;Description automatically generated">
            <a:extLst>
              <a:ext uri="{FF2B5EF4-FFF2-40B4-BE49-F238E27FC236}">
                <a16:creationId xmlns:a16="http://schemas.microsoft.com/office/drawing/2014/main" id="{8987E048-225F-401A-98E2-3EFB22083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826" y="1139162"/>
            <a:ext cx="1724632" cy="706587"/>
          </a:xfrm>
          <a:prstGeom prst="rect">
            <a:avLst/>
          </a:prstGeom>
        </p:spPr>
      </p:pic>
    </p:spTree>
    <p:extLst>
      <p:ext uri="{BB962C8B-B14F-4D97-AF65-F5344CB8AC3E}">
        <p14:creationId xmlns:p14="http://schemas.microsoft.com/office/powerpoint/2010/main" val="4254038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000AD-3079-4441-B3C1-7051AB6D146C}"/>
              </a:ext>
            </a:extLst>
          </p:cNvPr>
          <p:cNvSpPr>
            <a:spLocks noGrp="1"/>
          </p:cNvSpPr>
          <p:nvPr>
            <p:ph type="title"/>
          </p:nvPr>
        </p:nvSpPr>
        <p:spPr>
          <a:xfrm>
            <a:off x="1045028" y="1336329"/>
            <a:ext cx="2556301" cy="4382588"/>
          </a:xfrm>
        </p:spPr>
        <p:txBody>
          <a:bodyPr vert="horz" lIns="91440" tIns="45720" rIns="91440" bIns="45720" rtlCol="0" anchor="ctr">
            <a:normAutofit/>
          </a:bodyPr>
          <a:lstStyle/>
          <a:p>
            <a:r>
              <a:rPr lang="en-US" sz="5400" kern="1200" dirty="0">
                <a:solidFill>
                  <a:schemeClr val="tx1"/>
                </a:solidFill>
                <a:latin typeface="+mj-lt"/>
                <a:ea typeface="+mj-ea"/>
                <a:cs typeface="+mj-cs"/>
              </a:rPr>
              <a:t>Purpose</a:t>
            </a:r>
          </a:p>
        </p:txBody>
      </p:sp>
      <p:grpSp>
        <p:nvGrpSpPr>
          <p:cNvPr id="16"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8F2174-011D-4412-B5E8-148AFBE2959F}"/>
              </a:ext>
            </a:extLst>
          </p:cNvPr>
          <p:cNvSpPr txBox="1"/>
          <p:nvPr/>
        </p:nvSpPr>
        <p:spPr>
          <a:xfrm>
            <a:off x="5743381" y="1126435"/>
            <a:ext cx="5912952" cy="497717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The purpose of the project is to utilize machine learning to predict country happiness taking into consideration the factors utilized in the report.</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This has also been used a tool that has been used for policy making, for example, in the health care industry with regards to the treatment of mental health.</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0320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12656-D2E2-4DB3-8D8A-E7B04AA8E229}"/>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Methodologies Utilized</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1C5399-7726-48BD-8224-3BB98ECF7711}"/>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dirty="0"/>
              <a:t>Linear Regression</a:t>
            </a:r>
          </a:p>
          <a:p>
            <a:pPr indent="-228600">
              <a:lnSpc>
                <a:spcPct val="90000"/>
              </a:lnSpc>
              <a:spcAft>
                <a:spcPts val="600"/>
              </a:spcAft>
              <a:buFont typeface="Arial" panose="020B0604020202020204" pitchFamily="34" charset="0"/>
              <a:buChar char="•"/>
            </a:pPr>
            <a:endParaRPr lang="en-US" sz="2400" dirty="0"/>
          </a:p>
          <a:p>
            <a:pPr marL="285750" indent="-228600">
              <a:lnSpc>
                <a:spcPct val="90000"/>
              </a:lnSpc>
              <a:spcAft>
                <a:spcPts val="600"/>
              </a:spcAft>
              <a:buFont typeface="Arial" panose="020B0604020202020204" pitchFamily="34" charset="0"/>
              <a:buChar char="•"/>
            </a:pPr>
            <a:r>
              <a:rPr lang="en-US" sz="2400" dirty="0"/>
              <a:t>Random Forest Regression</a:t>
            </a:r>
          </a:p>
          <a:p>
            <a:pPr marL="57150">
              <a:lnSpc>
                <a:spcPct val="90000"/>
              </a:lnSpc>
              <a:spcAft>
                <a:spcPts val="600"/>
              </a:spcAft>
            </a:pPr>
            <a:endParaRPr lang="en-US" sz="2000" dirty="0"/>
          </a:p>
          <a:p>
            <a:pPr marL="57150">
              <a:lnSpc>
                <a:spcPct val="90000"/>
              </a:lnSpc>
              <a:spcAft>
                <a:spcPts val="600"/>
              </a:spcAft>
            </a:pPr>
            <a:r>
              <a:rPr lang="en-US" sz="1600" dirty="0"/>
              <a:t>It should be noted that in all models, data from the years 2005 - 2019 were used to train the models and data from the year 2020 was used to test the models.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7D4634A1-E281-47AE-9EBB-AB2BD05A7045}"/>
              </a:ext>
            </a:extLst>
          </p:cNvPr>
          <p:cNvPicPr>
            <a:picLocks noChangeAspect="1"/>
          </p:cNvPicPr>
          <p:nvPr/>
        </p:nvPicPr>
        <p:blipFill rotWithShape="1">
          <a:blip r:embed="rId2">
            <a:extLst>
              <a:ext uri="{28A0092B-C50C-407E-A947-70E740481C1C}">
                <a14:useLocalDpi xmlns:a14="http://schemas.microsoft.com/office/drawing/2010/main" val="0"/>
              </a:ext>
            </a:extLst>
          </a:blip>
          <a:srcRect t="3304" r="4" b="4"/>
          <a:stretch/>
        </p:blipFill>
        <p:spPr>
          <a:xfrm>
            <a:off x="5977788" y="799352"/>
            <a:ext cx="5425410" cy="5259296"/>
          </a:xfrm>
          <a:prstGeom prst="rect">
            <a:avLst/>
          </a:prstGeom>
        </p:spPr>
      </p:pic>
    </p:spTree>
    <p:extLst>
      <p:ext uri="{BB962C8B-B14F-4D97-AF65-F5344CB8AC3E}">
        <p14:creationId xmlns:p14="http://schemas.microsoft.com/office/powerpoint/2010/main" val="2780387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1045028" y="1336329"/>
            <a:ext cx="3892732" cy="4382588"/>
          </a:xfrm>
        </p:spPr>
        <p:txBody>
          <a:bodyPr vert="horz" lIns="91440" tIns="45720" rIns="91440" bIns="45720" rtlCol="0" anchor="ctr">
            <a:normAutofit/>
          </a:bodyPr>
          <a:lstStyle/>
          <a:p>
            <a:r>
              <a:rPr lang="en-US" sz="5400" kern="1200">
                <a:solidFill>
                  <a:schemeClr val="tx1"/>
                </a:solidFill>
                <a:latin typeface="+mj-lt"/>
                <a:ea typeface="+mj-ea"/>
                <a:cs typeface="+mj-cs"/>
              </a:rPr>
              <a:t>Variables</a:t>
            </a:r>
            <a:endParaRPr lang="en-US" sz="5400"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1809BB-DF9D-418C-9CDC-C9A4080F49AE}"/>
              </a:ext>
            </a:extLst>
          </p:cNvPr>
          <p:cNvSpPr txBox="1"/>
          <p:nvPr/>
        </p:nvSpPr>
        <p:spPr>
          <a:xfrm>
            <a:off x="5743381" y="1336329"/>
            <a:ext cx="5613468" cy="4767282"/>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3600" b="1" dirty="0"/>
              <a:t>GDP Per Capita</a:t>
            </a:r>
            <a:endParaRPr lang="en-US" sz="3600" dirty="0"/>
          </a:p>
          <a:p>
            <a:pPr marL="285750" indent="-228600">
              <a:lnSpc>
                <a:spcPct val="90000"/>
              </a:lnSpc>
              <a:spcAft>
                <a:spcPts val="600"/>
              </a:spcAft>
              <a:buFont typeface="Arial" panose="020B0604020202020204" pitchFamily="34" charset="0"/>
              <a:buChar char="•"/>
            </a:pPr>
            <a:r>
              <a:rPr lang="en-US" sz="3600" b="1" dirty="0"/>
              <a:t>Social Support</a:t>
            </a:r>
            <a:endParaRPr lang="en-US" sz="3600" dirty="0"/>
          </a:p>
          <a:p>
            <a:pPr marL="285750" indent="-228600">
              <a:lnSpc>
                <a:spcPct val="90000"/>
              </a:lnSpc>
              <a:spcAft>
                <a:spcPts val="600"/>
              </a:spcAft>
              <a:buFont typeface="Arial" panose="020B0604020202020204" pitchFamily="34" charset="0"/>
              <a:buChar char="•"/>
            </a:pPr>
            <a:r>
              <a:rPr lang="en-US" sz="3600" b="1" dirty="0"/>
              <a:t>Healthy Life Expectancy</a:t>
            </a:r>
            <a:endParaRPr lang="en-US" sz="3600" dirty="0"/>
          </a:p>
          <a:p>
            <a:pPr marL="285750" indent="-228600">
              <a:lnSpc>
                <a:spcPct val="90000"/>
              </a:lnSpc>
              <a:spcAft>
                <a:spcPts val="600"/>
              </a:spcAft>
              <a:buFont typeface="Arial" panose="020B0604020202020204" pitchFamily="34" charset="0"/>
              <a:buChar char="•"/>
            </a:pPr>
            <a:r>
              <a:rPr lang="en-US" sz="3600" b="1" dirty="0"/>
              <a:t>Freedom to Make Life Choices</a:t>
            </a:r>
            <a:endParaRPr lang="en-US" sz="3600" dirty="0"/>
          </a:p>
          <a:p>
            <a:pPr marL="285750" indent="-228600">
              <a:lnSpc>
                <a:spcPct val="90000"/>
              </a:lnSpc>
              <a:spcAft>
                <a:spcPts val="600"/>
              </a:spcAft>
              <a:buFont typeface="Arial" panose="020B0604020202020204" pitchFamily="34" charset="0"/>
              <a:buChar char="•"/>
            </a:pPr>
            <a:r>
              <a:rPr lang="en-US" sz="3600" b="1" dirty="0"/>
              <a:t>Generosity</a:t>
            </a:r>
            <a:endParaRPr lang="en-US" sz="3600" dirty="0"/>
          </a:p>
          <a:p>
            <a:pPr marL="285750" indent="-228600">
              <a:lnSpc>
                <a:spcPct val="90000"/>
              </a:lnSpc>
              <a:spcAft>
                <a:spcPts val="600"/>
              </a:spcAft>
              <a:buFont typeface="Arial" panose="020B0604020202020204" pitchFamily="34" charset="0"/>
              <a:buChar char="•"/>
            </a:pPr>
            <a:r>
              <a:rPr lang="en-US" sz="3600" b="1" dirty="0"/>
              <a:t>Perception of Corruption</a:t>
            </a:r>
            <a:endParaRPr lang="en-US" sz="3600" dirty="0"/>
          </a:p>
        </p:txBody>
      </p:sp>
    </p:spTree>
    <p:extLst>
      <p:ext uri="{BB962C8B-B14F-4D97-AF65-F5344CB8AC3E}">
        <p14:creationId xmlns:p14="http://schemas.microsoft.com/office/powerpoint/2010/main" val="229412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44506D2-1DAC-4072-AA1D-584FCD457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49" y="0"/>
            <a:ext cx="10256247" cy="6858000"/>
          </a:xfrm>
          <a:prstGeom prst="rect">
            <a:avLst/>
          </a:prstGeom>
        </p:spPr>
      </p:pic>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271706" y="221258"/>
            <a:ext cx="493225" cy="6452649"/>
          </a:xfrm>
          <a:solidFill>
            <a:schemeClr val="accent4"/>
          </a:solidFill>
          <a:ln>
            <a:solidFill>
              <a:schemeClr val="tx2">
                <a:lumMod val="60000"/>
                <a:lumOff val="40000"/>
              </a:schemeClr>
            </a:solidFill>
          </a:ln>
          <a:effectLst>
            <a:outerShdw blurRad="50800" dist="38100" dir="8100000" algn="tr" rotWithShape="0">
              <a:prstClr val="black">
                <a:alpha val="40000"/>
              </a:prstClr>
            </a:outerShdw>
          </a:effectLst>
        </p:spPr>
        <p:txBody>
          <a:bodyPr vert="horz" lIns="91440" tIns="45720" rIns="91440" bIns="45720" rtlCol="0" anchor="ctr">
            <a:noAutofit/>
          </a:bodyPr>
          <a:lstStyle/>
          <a:p>
            <a:pPr algn="ctr"/>
            <a:r>
              <a:rPr lang="en-US" sz="2800" b="1" kern="1200" dirty="0">
                <a:solidFill>
                  <a:schemeClr val="bg1"/>
                </a:solidFill>
                <a:effectLst>
                  <a:outerShdw blurRad="38100" dist="38100" dir="2700000" algn="tl">
                    <a:srgbClr val="000000">
                      <a:alpha val="43137"/>
                    </a:srgbClr>
                  </a:outerShdw>
                </a:effectLst>
                <a:latin typeface="+mj-lt"/>
                <a:ea typeface="+mj-ea"/>
                <a:cs typeface="+mj-cs"/>
              </a:rPr>
              <a:t>D</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E</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x</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p</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l</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r</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I</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n</a:t>
            </a:r>
          </a:p>
        </p:txBody>
      </p:sp>
    </p:spTree>
    <p:extLst>
      <p:ext uri="{BB962C8B-B14F-4D97-AF65-F5344CB8AC3E}">
        <p14:creationId xmlns:p14="http://schemas.microsoft.com/office/powerpoint/2010/main" val="274906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271706" y="221258"/>
            <a:ext cx="493225" cy="6452649"/>
          </a:xfrm>
          <a:solidFill>
            <a:schemeClr val="accent4"/>
          </a:solidFill>
          <a:ln>
            <a:solidFill>
              <a:schemeClr val="tx2">
                <a:lumMod val="60000"/>
                <a:lumOff val="40000"/>
              </a:schemeClr>
            </a:solidFill>
          </a:ln>
          <a:effectLst>
            <a:outerShdw blurRad="50800" dist="38100" dir="8100000" algn="tr" rotWithShape="0">
              <a:prstClr val="black">
                <a:alpha val="40000"/>
              </a:prstClr>
            </a:outerShdw>
          </a:effectLst>
        </p:spPr>
        <p:txBody>
          <a:bodyPr vert="horz" lIns="91440" tIns="45720" rIns="91440" bIns="45720" rtlCol="0" anchor="ctr">
            <a:noAutofit/>
          </a:bodyPr>
          <a:lstStyle/>
          <a:p>
            <a:pPr algn="ctr"/>
            <a:r>
              <a:rPr lang="en-US" sz="2800" b="1" kern="1200" dirty="0">
                <a:solidFill>
                  <a:schemeClr val="bg1"/>
                </a:solidFill>
                <a:effectLst>
                  <a:outerShdw blurRad="38100" dist="38100" dir="2700000" algn="tl">
                    <a:srgbClr val="000000">
                      <a:alpha val="43137"/>
                    </a:srgbClr>
                  </a:outerShdw>
                </a:effectLst>
                <a:latin typeface="+mj-lt"/>
                <a:ea typeface="+mj-ea"/>
                <a:cs typeface="+mj-cs"/>
              </a:rPr>
              <a:t>D</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E</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x</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p</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l</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r</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I</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n</a:t>
            </a:r>
          </a:p>
        </p:txBody>
      </p:sp>
      <p:pic>
        <p:nvPicPr>
          <p:cNvPr id="4" name="Picture 3" descr="A screenshot of a cell phone&#10;&#10;Description automatically generated">
            <a:extLst>
              <a:ext uri="{FF2B5EF4-FFF2-40B4-BE49-F238E27FC236}">
                <a16:creationId xmlns:a16="http://schemas.microsoft.com/office/drawing/2014/main" id="{F85A54DF-4F92-4233-B743-BEC8A6225CD9}"/>
              </a:ext>
            </a:extLst>
          </p:cNvPr>
          <p:cNvPicPr>
            <a:picLocks noChangeAspect="1"/>
          </p:cNvPicPr>
          <p:nvPr/>
        </p:nvPicPr>
        <p:blipFill rotWithShape="1">
          <a:blip r:embed="rId2">
            <a:extLst>
              <a:ext uri="{28A0092B-C50C-407E-A947-70E740481C1C}">
                <a14:useLocalDpi xmlns:a14="http://schemas.microsoft.com/office/drawing/2010/main" val="0"/>
              </a:ext>
            </a:extLst>
          </a:blip>
          <a:srcRect l="6110" t="5903" r="5927" b="7097"/>
          <a:stretch/>
        </p:blipFill>
        <p:spPr>
          <a:xfrm>
            <a:off x="5168651" y="913328"/>
            <a:ext cx="6840328" cy="5259445"/>
          </a:xfrm>
          <a:prstGeom prst="rect">
            <a:avLst/>
          </a:prstGeom>
          <a:effectLst>
            <a:outerShdw blurRad="50800" dist="38100" algn="l" rotWithShape="0">
              <a:prstClr val="black">
                <a:alpha val="40000"/>
              </a:prstClr>
            </a:outerShdw>
          </a:effectLst>
        </p:spPr>
      </p:pic>
      <p:sp>
        <p:nvSpPr>
          <p:cNvPr id="6" name="TextBox 5">
            <a:extLst>
              <a:ext uri="{FF2B5EF4-FFF2-40B4-BE49-F238E27FC236}">
                <a16:creationId xmlns:a16="http://schemas.microsoft.com/office/drawing/2014/main" id="{6F2787B2-2919-4AC5-9217-9754F13D7DD9}"/>
              </a:ext>
            </a:extLst>
          </p:cNvPr>
          <p:cNvSpPr txBox="1"/>
          <p:nvPr/>
        </p:nvSpPr>
        <p:spPr>
          <a:xfrm>
            <a:off x="1004525" y="398170"/>
            <a:ext cx="3446585" cy="892552"/>
          </a:xfrm>
          <a:prstGeom prst="rect">
            <a:avLst/>
          </a:prstGeom>
          <a:noFill/>
        </p:spPr>
        <p:txBody>
          <a:bodyPr wrap="square" rtlCol="0">
            <a:spAutoFit/>
          </a:bodyPr>
          <a:lstStyle/>
          <a:p>
            <a:r>
              <a:rPr lang="en-US" sz="2800" b="1" dirty="0"/>
              <a:t>Feature Selection:</a:t>
            </a:r>
          </a:p>
          <a:p>
            <a:r>
              <a:rPr lang="en-US" sz="2400" b="1" dirty="0"/>
              <a:t>Correlation Matrix</a:t>
            </a:r>
          </a:p>
        </p:txBody>
      </p:sp>
      <p:sp>
        <p:nvSpPr>
          <p:cNvPr id="7" name="TextBox 6">
            <a:extLst>
              <a:ext uri="{FF2B5EF4-FFF2-40B4-BE49-F238E27FC236}">
                <a16:creationId xmlns:a16="http://schemas.microsoft.com/office/drawing/2014/main" id="{40038EB0-AAFB-4E3B-9673-223937C7F1F4}"/>
              </a:ext>
            </a:extLst>
          </p:cNvPr>
          <p:cNvSpPr txBox="1"/>
          <p:nvPr/>
        </p:nvSpPr>
        <p:spPr>
          <a:xfrm>
            <a:off x="858124" y="1610831"/>
            <a:ext cx="4474419"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Strongest correlations with the target variable are </a:t>
            </a:r>
            <a:r>
              <a:rPr lang="en-US" sz="1600" b="1" dirty="0"/>
              <a:t>GDP</a:t>
            </a:r>
            <a:r>
              <a:rPr lang="en-US" sz="1600" dirty="0"/>
              <a:t>, </a:t>
            </a:r>
            <a:r>
              <a:rPr lang="en-US" sz="1600" b="1" dirty="0"/>
              <a:t>Support</a:t>
            </a:r>
            <a:r>
              <a:rPr lang="en-US" sz="1600" dirty="0"/>
              <a:t>, and </a:t>
            </a:r>
            <a:r>
              <a:rPr lang="en-US" sz="1600" b="1" dirty="0"/>
              <a:t>Health</a:t>
            </a:r>
          </a:p>
          <a:p>
            <a:r>
              <a:rPr lang="en-US" sz="1600" b="1" dirty="0"/>
              <a:t>      </a:t>
            </a:r>
            <a:r>
              <a:rPr lang="en-US" sz="1600" dirty="0"/>
              <a:t>(with </a:t>
            </a:r>
            <a:r>
              <a:rPr lang="en-US" sz="1600" b="1" dirty="0"/>
              <a:t>0.778</a:t>
            </a:r>
            <a:r>
              <a:rPr lang="en-US" sz="1600" dirty="0"/>
              <a:t>, </a:t>
            </a:r>
            <a:r>
              <a:rPr lang="en-US" sz="1600" b="1" dirty="0"/>
              <a:t>0.710</a:t>
            </a:r>
            <a:r>
              <a:rPr lang="en-US" sz="1600" dirty="0"/>
              <a:t>, and </a:t>
            </a:r>
            <a:r>
              <a:rPr lang="en-US" sz="1600" b="1" dirty="0"/>
              <a:t>0.751</a:t>
            </a:r>
            <a:r>
              <a:rPr lang="en-US" sz="1600" dirty="0"/>
              <a:t>)</a:t>
            </a:r>
          </a:p>
          <a:p>
            <a:endParaRPr lang="en-US" sz="1600" dirty="0"/>
          </a:p>
          <a:p>
            <a:endParaRPr lang="en-US" sz="1600" dirty="0"/>
          </a:p>
          <a:p>
            <a:pPr marL="285750" indent="-285750">
              <a:buFont typeface="Arial" panose="020B0604020202020204" pitchFamily="34" charset="0"/>
              <a:buChar char="•"/>
            </a:pPr>
            <a:r>
              <a:rPr lang="en-US" sz="1600" dirty="0"/>
              <a:t>A bit weaker correlated are </a:t>
            </a:r>
            <a:r>
              <a:rPr lang="en-US" sz="1600" b="1" dirty="0"/>
              <a:t>Freedom</a:t>
            </a:r>
            <a:r>
              <a:rPr lang="en-US" sz="1600" dirty="0"/>
              <a:t>, </a:t>
            </a:r>
            <a:r>
              <a:rPr lang="en-US" sz="1600" b="1" dirty="0"/>
              <a:t>Generosity</a:t>
            </a:r>
            <a:r>
              <a:rPr lang="en-US" sz="1600" dirty="0"/>
              <a:t>, and </a:t>
            </a:r>
            <a:r>
              <a:rPr lang="en-US" sz="1600" b="1" dirty="0"/>
              <a:t>Corruption</a:t>
            </a:r>
            <a:r>
              <a:rPr lang="en-US" sz="1600" dirty="0"/>
              <a:t> </a:t>
            </a:r>
          </a:p>
          <a:p>
            <a:r>
              <a:rPr lang="en-US" sz="1600" dirty="0"/>
              <a:t>      (with </a:t>
            </a:r>
            <a:r>
              <a:rPr lang="en-US" sz="1600" b="1" dirty="0"/>
              <a:t>0.522</a:t>
            </a:r>
            <a:r>
              <a:rPr lang="en-US" sz="1600" dirty="0"/>
              <a:t>, </a:t>
            </a:r>
            <a:r>
              <a:rPr lang="en-US" sz="1600" b="1" dirty="0"/>
              <a:t>0.191</a:t>
            </a:r>
            <a:r>
              <a:rPr lang="en-US" sz="1600" dirty="0"/>
              <a:t> and </a:t>
            </a:r>
            <a:r>
              <a:rPr lang="en-US" sz="1600" b="1" dirty="0"/>
              <a:t>-0.442</a:t>
            </a:r>
            <a:r>
              <a:rPr lang="en-US" sz="1600" dirty="0"/>
              <a:t>)</a:t>
            </a:r>
          </a:p>
          <a:p>
            <a:endParaRPr lang="en-US" sz="1600" dirty="0"/>
          </a:p>
          <a:p>
            <a:endParaRPr lang="en-US" sz="1600" dirty="0"/>
          </a:p>
          <a:p>
            <a:pPr marL="285750" indent="-285750">
              <a:buFont typeface="Arial" panose="020B0604020202020204" pitchFamily="34" charset="0"/>
              <a:buChar char="•"/>
            </a:pPr>
            <a:r>
              <a:rPr lang="en-US" sz="1600" dirty="0"/>
              <a:t>The highest correlation between features is between </a:t>
            </a:r>
            <a:r>
              <a:rPr lang="en-US" sz="1600" b="1" dirty="0"/>
              <a:t>GDP</a:t>
            </a:r>
            <a:r>
              <a:rPr lang="en-US" sz="1600" dirty="0"/>
              <a:t> and </a:t>
            </a:r>
            <a:r>
              <a:rPr lang="en-US" sz="1600" b="1" dirty="0"/>
              <a:t>Health</a:t>
            </a:r>
            <a:r>
              <a:rPr lang="en-US" sz="1600" dirty="0"/>
              <a:t> with </a:t>
            </a:r>
            <a:r>
              <a:rPr lang="en-US" sz="1600" b="1" dirty="0"/>
              <a:t>0.844</a:t>
            </a:r>
          </a:p>
          <a:p>
            <a:endParaRPr lang="en-US" sz="1600" b="1" dirty="0"/>
          </a:p>
          <a:p>
            <a:endParaRPr lang="en-US" sz="1600" b="1" dirty="0"/>
          </a:p>
          <a:p>
            <a:pPr marL="285750" indent="-285750">
              <a:buFont typeface="Arial" panose="020B0604020202020204" pitchFamily="34" charset="0"/>
              <a:buChar char="•"/>
            </a:pPr>
            <a:r>
              <a:rPr lang="en-US" sz="1600" dirty="0"/>
              <a:t>No features have a correlation greater than 0.9, so no features will be dropped based on the correlation matrix</a:t>
            </a:r>
          </a:p>
          <a:p>
            <a:endParaRPr lang="en-US" sz="1600" dirty="0"/>
          </a:p>
        </p:txBody>
      </p:sp>
      <p:sp>
        <p:nvSpPr>
          <p:cNvPr id="13" name="Rectangle: Rounded Corners 12">
            <a:extLst>
              <a:ext uri="{FF2B5EF4-FFF2-40B4-BE49-F238E27FC236}">
                <a16:creationId xmlns:a16="http://schemas.microsoft.com/office/drawing/2014/main" id="{9DABA069-4B70-4673-8FD8-B5EADC14CE5E}"/>
              </a:ext>
            </a:extLst>
          </p:cNvPr>
          <p:cNvSpPr/>
          <p:nvPr/>
        </p:nvSpPr>
        <p:spPr>
          <a:xfrm>
            <a:off x="6911345" y="2174399"/>
            <a:ext cx="634256" cy="2743201"/>
          </a:xfrm>
          <a:prstGeom prst="roundRect">
            <a:avLst/>
          </a:prstGeom>
          <a:noFill/>
          <a:ln w="476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C1C84A6-4297-445F-943C-1A91BC50A99D}"/>
              </a:ext>
            </a:extLst>
          </p:cNvPr>
          <p:cNvSpPr/>
          <p:nvPr/>
        </p:nvSpPr>
        <p:spPr>
          <a:xfrm>
            <a:off x="7488545" y="3052800"/>
            <a:ext cx="595815" cy="547200"/>
          </a:xfrm>
          <a:prstGeom prst="roundRect">
            <a:avLst/>
          </a:prstGeom>
          <a:noFill/>
          <a:ln w="476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29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6CB1F-E403-4CEC-A5E5-B72CD8B86B25}"/>
              </a:ext>
            </a:extLst>
          </p:cNvPr>
          <p:cNvSpPr>
            <a:spLocks noGrp="1"/>
          </p:cNvSpPr>
          <p:nvPr>
            <p:ph type="title"/>
          </p:nvPr>
        </p:nvSpPr>
        <p:spPr>
          <a:xfrm>
            <a:off x="271706" y="221258"/>
            <a:ext cx="493225" cy="6452649"/>
          </a:xfrm>
          <a:solidFill>
            <a:schemeClr val="accent4"/>
          </a:solidFill>
          <a:ln>
            <a:solidFill>
              <a:schemeClr val="tx2">
                <a:lumMod val="60000"/>
                <a:lumOff val="40000"/>
              </a:schemeClr>
            </a:solidFill>
          </a:ln>
          <a:effectLst>
            <a:outerShdw blurRad="50800" dist="38100" dir="8100000" algn="tr" rotWithShape="0">
              <a:prstClr val="black">
                <a:alpha val="40000"/>
              </a:prstClr>
            </a:outerShdw>
          </a:effectLst>
        </p:spPr>
        <p:txBody>
          <a:bodyPr vert="horz" lIns="91440" tIns="45720" rIns="91440" bIns="45720" rtlCol="0" anchor="ctr">
            <a:noAutofit/>
          </a:bodyPr>
          <a:lstStyle/>
          <a:p>
            <a:pPr algn="ctr"/>
            <a:r>
              <a:rPr lang="en-US" sz="2800" b="1" kern="1200" dirty="0">
                <a:solidFill>
                  <a:schemeClr val="bg1"/>
                </a:solidFill>
                <a:effectLst>
                  <a:outerShdw blurRad="38100" dist="38100" dir="2700000" algn="tl">
                    <a:srgbClr val="000000">
                      <a:alpha val="43137"/>
                    </a:srgbClr>
                  </a:outerShdw>
                </a:effectLst>
                <a:latin typeface="+mj-lt"/>
                <a:ea typeface="+mj-ea"/>
                <a:cs typeface="+mj-cs"/>
              </a:rPr>
              <a:t>D</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E</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x</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p</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l</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r</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a</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t</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I</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o</a:t>
            </a:r>
            <a:br>
              <a:rPr lang="en-US" sz="2800" b="1" kern="1200" dirty="0">
                <a:solidFill>
                  <a:schemeClr val="bg1"/>
                </a:solidFill>
                <a:effectLst>
                  <a:outerShdw blurRad="38100" dist="38100" dir="2700000" algn="tl">
                    <a:srgbClr val="000000">
                      <a:alpha val="43137"/>
                    </a:srgbClr>
                  </a:outerShdw>
                </a:effectLst>
                <a:latin typeface="+mj-lt"/>
                <a:ea typeface="+mj-ea"/>
                <a:cs typeface="+mj-cs"/>
              </a:rPr>
            </a:br>
            <a:r>
              <a:rPr lang="en-US" sz="2800" b="1" kern="1200" dirty="0">
                <a:solidFill>
                  <a:schemeClr val="bg1"/>
                </a:solidFill>
                <a:effectLst>
                  <a:outerShdw blurRad="38100" dist="38100" dir="2700000" algn="tl">
                    <a:srgbClr val="000000">
                      <a:alpha val="43137"/>
                    </a:srgbClr>
                  </a:outerShdw>
                </a:effectLst>
                <a:latin typeface="+mj-lt"/>
                <a:ea typeface="+mj-ea"/>
                <a:cs typeface="+mj-cs"/>
              </a:rPr>
              <a:t>n</a:t>
            </a:r>
          </a:p>
        </p:txBody>
      </p:sp>
      <p:sp>
        <p:nvSpPr>
          <p:cNvPr id="6" name="TextBox 5">
            <a:extLst>
              <a:ext uri="{FF2B5EF4-FFF2-40B4-BE49-F238E27FC236}">
                <a16:creationId xmlns:a16="http://schemas.microsoft.com/office/drawing/2014/main" id="{6F2787B2-2919-4AC5-9217-9754F13D7DD9}"/>
              </a:ext>
            </a:extLst>
          </p:cNvPr>
          <p:cNvSpPr txBox="1"/>
          <p:nvPr/>
        </p:nvSpPr>
        <p:spPr>
          <a:xfrm>
            <a:off x="1033096" y="391323"/>
            <a:ext cx="4005629" cy="892552"/>
          </a:xfrm>
          <a:prstGeom prst="rect">
            <a:avLst/>
          </a:prstGeom>
          <a:noFill/>
        </p:spPr>
        <p:txBody>
          <a:bodyPr wrap="square" rtlCol="0">
            <a:spAutoFit/>
          </a:bodyPr>
          <a:lstStyle/>
          <a:p>
            <a:r>
              <a:rPr lang="en-US" sz="2800" b="1" dirty="0"/>
              <a:t>Feature Selection: </a:t>
            </a:r>
          </a:p>
          <a:p>
            <a:r>
              <a:rPr lang="en-US" sz="2400" b="1" dirty="0"/>
              <a:t>P-values in Linear Regression</a:t>
            </a:r>
            <a:endParaRPr lang="en-US" sz="2800" b="1" dirty="0"/>
          </a:p>
        </p:txBody>
      </p:sp>
      <p:sp>
        <p:nvSpPr>
          <p:cNvPr id="7" name="TextBox 6">
            <a:extLst>
              <a:ext uri="{FF2B5EF4-FFF2-40B4-BE49-F238E27FC236}">
                <a16:creationId xmlns:a16="http://schemas.microsoft.com/office/drawing/2014/main" id="{40038EB0-AAFB-4E3B-9673-223937C7F1F4}"/>
              </a:ext>
            </a:extLst>
          </p:cNvPr>
          <p:cNvSpPr txBox="1"/>
          <p:nvPr/>
        </p:nvSpPr>
        <p:spPr>
          <a:xfrm>
            <a:off x="858124" y="1863242"/>
            <a:ext cx="4474419" cy="3908762"/>
          </a:xfrm>
          <a:prstGeom prst="rect">
            <a:avLst/>
          </a:prstGeom>
          <a:noFill/>
        </p:spPr>
        <p:txBody>
          <a:bodyPr wrap="square" rtlCol="0">
            <a:spAutoFit/>
          </a:bodyPr>
          <a:lstStyle/>
          <a:p>
            <a:pPr marL="285750" indent="-285750">
              <a:buFont typeface="Arial" panose="020B0604020202020204" pitchFamily="34" charset="0"/>
              <a:buChar char="•"/>
            </a:pPr>
            <a:r>
              <a:rPr lang="en-US" dirty="0"/>
              <a:t>P-values for each term test the null hypothesis that the coefficient for the corresponding feature is zero (feature has no effect on the response variable)</a:t>
            </a:r>
          </a:p>
          <a:p>
            <a:endParaRPr lang="en-US" dirty="0"/>
          </a:p>
          <a:p>
            <a:endParaRPr lang="en-US" dirty="0"/>
          </a:p>
          <a:p>
            <a:pPr marL="285750" indent="-285750">
              <a:buFont typeface="Arial" panose="020B0604020202020204" pitchFamily="34" charset="0"/>
              <a:buChar char="•"/>
            </a:pPr>
            <a:r>
              <a:rPr lang="en-US" dirty="0"/>
              <a:t>A low p-value, typically less-than 0.05, indicates the corresponding feature is a meaningful addition to your linear model</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Here again, all features are kept</a:t>
            </a:r>
          </a:p>
          <a:p>
            <a:pPr marL="285750" indent="-285750">
              <a:buFont typeface="Arial" panose="020B0604020202020204" pitchFamily="34" charset="0"/>
              <a:buChar char="•"/>
            </a:pPr>
            <a:endParaRPr lang="en-US" sz="1600" dirty="0"/>
          </a:p>
          <a:p>
            <a:endParaRPr lang="en-US" sz="1600" dirty="0"/>
          </a:p>
        </p:txBody>
      </p:sp>
      <p:pic>
        <p:nvPicPr>
          <p:cNvPr id="5" name="Picture 4" descr="A screenshot of text&#10;&#10;Description automatically generated">
            <a:extLst>
              <a:ext uri="{FF2B5EF4-FFF2-40B4-BE49-F238E27FC236}">
                <a16:creationId xmlns:a16="http://schemas.microsoft.com/office/drawing/2014/main" id="{3CECD09A-06A6-4B7D-A6A5-1DF1E4169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5331" y="977575"/>
            <a:ext cx="6155131" cy="5253874"/>
          </a:xfrm>
          <a:prstGeom prst="rect">
            <a:avLst/>
          </a:prstGeom>
          <a:effectLst>
            <a:outerShdw blurRad="50800" dist="38100" algn="l" rotWithShape="0">
              <a:prstClr val="black">
                <a:alpha val="40000"/>
              </a:prstClr>
            </a:outerShdw>
          </a:effectLst>
        </p:spPr>
      </p:pic>
      <p:sp>
        <p:nvSpPr>
          <p:cNvPr id="8" name="Rectangle: Rounded Corners 7">
            <a:extLst>
              <a:ext uri="{FF2B5EF4-FFF2-40B4-BE49-F238E27FC236}">
                <a16:creationId xmlns:a16="http://schemas.microsoft.com/office/drawing/2014/main" id="{3CD1FA7A-0906-42DE-98B2-C27F0E5552C5}"/>
              </a:ext>
            </a:extLst>
          </p:cNvPr>
          <p:cNvSpPr/>
          <p:nvPr/>
        </p:nvSpPr>
        <p:spPr>
          <a:xfrm>
            <a:off x="9348789" y="3162316"/>
            <a:ext cx="789331" cy="2014537"/>
          </a:xfrm>
          <a:prstGeom prst="round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60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1312</Words>
  <Application>Microsoft Office PowerPoint</Application>
  <PresentationFormat>Widescreen</PresentationFormat>
  <Paragraphs>179</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Courier New</vt:lpstr>
      <vt:lpstr>Office Theme</vt:lpstr>
      <vt:lpstr>Predicting Happiness</vt:lpstr>
      <vt:lpstr>Introduction</vt:lpstr>
      <vt:lpstr>PowerPoint Presentation</vt:lpstr>
      <vt:lpstr>Purpose</vt:lpstr>
      <vt:lpstr>Methodologies Utilized</vt:lpstr>
      <vt:lpstr>Variables</vt:lpstr>
      <vt:lpstr>D a t a  E x p l o r a t I o n</vt:lpstr>
      <vt:lpstr>D a t a  E x p l o r a t I o n</vt:lpstr>
      <vt:lpstr>D a t a  E x p l o r a t I o n</vt:lpstr>
      <vt:lpstr>Multivariable Linear Regression</vt:lpstr>
      <vt:lpstr>Random Forest Regression</vt:lpstr>
      <vt:lpstr>Random Forest Regression - Continued</vt:lpstr>
      <vt:lpstr>PowerPoint Presentation</vt:lpstr>
      <vt:lpstr>R a n d o m  F o r e s t</vt:lpstr>
      <vt:lpstr>R a n d o m  F o r e s 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Happiness</dc:title>
  <dc:creator>John Chapek</dc:creator>
  <cp:lastModifiedBy>John Chapek</cp:lastModifiedBy>
  <cp:revision>17</cp:revision>
  <dcterms:created xsi:type="dcterms:W3CDTF">2020-03-27T17:01:07Z</dcterms:created>
  <dcterms:modified xsi:type="dcterms:W3CDTF">2020-03-28T04:01:01Z</dcterms:modified>
</cp:coreProperties>
</file>